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18" r:id="rId2"/>
    <p:sldId id="315" r:id="rId3"/>
    <p:sldId id="319" r:id="rId4"/>
    <p:sldId id="308" r:id="rId5"/>
    <p:sldId id="286" r:id="rId6"/>
    <p:sldId id="303" r:id="rId7"/>
    <p:sldId id="296" r:id="rId8"/>
    <p:sldId id="304" r:id="rId9"/>
    <p:sldId id="320" r:id="rId10"/>
    <p:sldId id="294" r:id="rId11"/>
    <p:sldId id="347"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52" r:id="rId25"/>
    <p:sldId id="307" r:id="rId26"/>
    <p:sldId id="299" r:id="rId27"/>
    <p:sldId id="348" r:id="rId28"/>
    <p:sldId id="306" r:id="rId29"/>
    <p:sldId id="350" r:id="rId30"/>
    <p:sldId id="290" r:id="rId31"/>
    <p:sldId id="351" r:id="rId32"/>
    <p:sldId id="313" r:id="rId33"/>
    <p:sldId id="310" r:id="rId34"/>
    <p:sldId id="314" r:id="rId35"/>
    <p:sldId id="312" r:id="rId36"/>
    <p:sldId id="311" r:id="rId37"/>
    <p:sldId id="345" r:id="rId3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10164-2887-4109-8E77-B1E38629B446}" type="datetimeFigureOut">
              <a:rPr lang="hu-HU" smtClean="0"/>
              <a:t>2023. 09. 15.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0D694-D632-46C0-87BC-FBDC5F03B65C}" type="slidenum">
              <a:rPr lang="hu-HU" smtClean="0"/>
              <a:t>‹#›</a:t>
            </a:fld>
            <a:endParaRPr lang="hu-HU"/>
          </a:p>
        </p:txBody>
      </p:sp>
    </p:spTree>
    <p:extLst>
      <p:ext uri="{BB962C8B-B14F-4D97-AF65-F5344CB8AC3E}">
        <p14:creationId xmlns:p14="http://schemas.microsoft.com/office/powerpoint/2010/main" val="421243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FFA0D694-D632-46C0-87BC-FBDC5F03B65C}" type="slidenum">
              <a:rPr lang="hu-HU" smtClean="0"/>
              <a:t>2</a:t>
            </a:fld>
            <a:endParaRPr lang="hu-HU"/>
          </a:p>
        </p:txBody>
      </p:sp>
    </p:spTree>
    <p:extLst>
      <p:ext uri="{BB962C8B-B14F-4D97-AF65-F5344CB8AC3E}">
        <p14:creationId xmlns:p14="http://schemas.microsoft.com/office/powerpoint/2010/main" val="35626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DB2B85A-3B37-418F-B187-3A2920113CC5}" type="slidenum">
              <a:rPr lang="hu-HU" smtClean="0"/>
              <a:t>4</a:t>
            </a:fld>
            <a:endParaRPr lang="hu-HU"/>
          </a:p>
        </p:txBody>
      </p:sp>
    </p:spTree>
    <p:extLst>
      <p:ext uri="{BB962C8B-B14F-4D97-AF65-F5344CB8AC3E}">
        <p14:creationId xmlns:p14="http://schemas.microsoft.com/office/powerpoint/2010/main" val="113387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DB2B85A-3B37-418F-B187-3A2920113CC5}" type="slidenum">
              <a:rPr lang="hu-HU" smtClean="0"/>
              <a:t>5</a:t>
            </a:fld>
            <a:endParaRPr lang="hu-HU"/>
          </a:p>
        </p:txBody>
      </p:sp>
    </p:spTree>
    <p:extLst>
      <p:ext uri="{BB962C8B-B14F-4D97-AF65-F5344CB8AC3E}">
        <p14:creationId xmlns:p14="http://schemas.microsoft.com/office/powerpoint/2010/main" val="250330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DB2B85A-3B37-418F-B187-3A2920113CC5}" type="slidenum">
              <a:rPr lang="hu-HU" smtClean="0"/>
              <a:t>6</a:t>
            </a:fld>
            <a:endParaRPr lang="hu-HU"/>
          </a:p>
        </p:txBody>
      </p:sp>
    </p:spTree>
    <p:extLst>
      <p:ext uri="{BB962C8B-B14F-4D97-AF65-F5344CB8AC3E}">
        <p14:creationId xmlns:p14="http://schemas.microsoft.com/office/powerpoint/2010/main" val="273490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28600" indent="-228600">
              <a:buFont typeface="+mj-lt"/>
              <a:buAutoNum type="arabicPeriod"/>
            </a:pPr>
            <a:r>
              <a:rPr lang="hu-HU" dirty="0"/>
              <a:t>Táblák kialakítása: eldöntjük, hogy a tárolni kívánt tulajdonságtípusok milyen egyedtípusokat jellemeznek, azaz milyen táblák lesznek az adatbázisban. Nevet adunk tábláknak.</a:t>
            </a:r>
            <a:br>
              <a:rPr lang="hu-HU" dirty="0"/>
            </a:br>
            <a:r>
              <a:rPr lang="hu-HU" dirty="0"/>
              <a:t>(Ha nem fedezünk fel minden táblát az nem hiba, később minden rendeződik.)</a:t>
            </a:r>
          </a:p>
          <a:p>
            <a:pPr marL="228600" indent="-228600">
              <a:buFont typeface="+mj-lt"/>
              <a:buAutoNum type="arabicPeriod"/>
            </a:pPr>
            <a:r>
              <a:rPr lang="hu-HU" dirty="0"/>
              <a:t>A tulajdonságtípusok a táblák leendő mezői. Elnevezzük őket, és hozzárendeljük a  megfelelő táblához. Az "összetett" mezőket szükség esetén fölbontjuk.</a:t>
            </a:r>
          </a:p>
          <a:p>
            <a:pPr marL="228600" indent="-228600">
              <a:buFont typeface="+mj-lt"/>
              <a:buAutoNum type="arabicPeriod"/>
            </a:pPr>
            <a:r>
              <a:rPr lang="hu-HU" dirty="0"/>
              <a:t>Minden táblában gondolkodunk azonosítóról.</a:t>
            </a:r>
          </a:p>
          <a:p>
            <a:pPr marL="228600" indent="-228600">
              <a:buFont typeface="+mj-lt"/>
              <a:buAutoNum type="arabicPeriod"/>
            </a:pPr>
            <a:r>
              <a:rPr lang="hu-HU" dirty="0"/>
              <a:t>A létrehozott táblákban csökkentjük a redundanciát.</a:t>
            </a:r>
          </a:p>
          <a:p>
            <a:pPr marL="228600" indent="-228600">
              <a:buFont typeface="+mj-lt"/>
              <a:buAutoNum type="arabicPeriod"/>
            </a:pPr>
            <a:r>
              <a:rPr lang="hu-HU" dirty="0"/>
              <a:t>Összekapcsoljuk a táblákat.</a:t>
            </a:r>
          </a:p>
        </p:txBody>
      </p:sp>
      <p:sp>
        <p:nvSpPr>
          <p:cNvPr id="4" name="Dia számának helye 3"/>
          <p:cNvSpPr>
            <a:spLocks noGrp="1"/>
          </p:cNvSpPr>
          <p:nvPr>
            <p:ph type="sldNum" sz="quarter" idx="10"/>
          </p:nvPr>
        </p:nvSpPr>
        <p:spPr/>
        <p:txBody>
          <a:bodyPr/>
          <a:lstStyle/>
          <a:p>
            <a:fld id="{4DB2B85A-3B37-418F-B187-3A2920113CC5}" type="slidenum">
              <a:rPr lang="hu-HU" smtClean="0"/>
              <a:t>7</a:t>
            </a:fld>
            <a:endParaRPr lang="hu-HU"/>
          </a:p>
        </p:txBody>
      </p:sp>
    </p:spTree>
    <p:extLst>
      <p:ext uri="{BB962C8B-B14F-4D97-AF65-F5344CB8AC3E}">
        <p14:creationId xmlns:p14="http://schemas.microsoft.com/office/powerpoint/2010/main" val="24940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343400"/>
            <a:ext cx="5486400" cy="4333056"/>
          </a:xfrm>
        </p:spPr>
        <p:txBody>
          <a:bodyPr/>
          <a:lstStyle/>
          <a:p>
            <a:pPr marL="228600" indent="-228600">
              <a:buFont typeface="+mj-lt"/>
              <a:buAutoNum type="arabicPeriod"/>
            </a:pPr>
            <a:r>
              <a:rPr lang="hu-HU" dirty="0"/>
              <a:t>A táblák nevének megadásakor szigorú névadási szabályokat használunk.</a:t>
            </a:r>
            <a:br>
              <a:rPr lang="hu-HU" dirty="0"/>
            </a:br>
            <a:r>
              <a:rPr lang="hu-HU" dirty="0"/>
              <a:t>3-15 karakteres név</a:t>
            </a:r>
            <a:br>
              <a:rPr lang="hu-HU" dirty="0"/>
            </a:br>
            <a:r>
              <a:rPr lang="hu-HU" dirty="0"/>
              <a:t>Csak az angol ABC betűi, aláhúzás jelek, számjegyek használhatók.</a:t>
            </a:r>
            <a:br>
              <a:rPr lang="hu-HU" dirty="0"/>
            </a:br>
            <a:r>
              <a:rPr lang="hu-HU" dirty="0"/>
              <a:t>A nevek beszédesek legyenek. Rossz: D; Jó: Dolgozok</a:t>
            </a:r>
            <a:br>
              <a:rPr lang="hu-HU" dirty="0"/>
            </a:br>
            <a:endParaRPr lang="hu-HU" dirty="0"/>
          </a:p>
          <a:p>
            <a:pPr marL="228600" indent="-228600">
              <a:buFont typeface="+mj-lt"/>
              <a:buAutoNum type="arabicPeriod"/>
            </a:pPr>
            <a:r>
              <a:rPr lang="hu-HU" dirty="0"/>
              <a:t>A táblák mezői szintén nevet kapnak. Itt is szigorú névadási szabályokat alkalmazunk. Összetett</a:t>
            </a:r>
            <a:r>
              <a:rPr lang="hu-HU" baseline="0" dirty="0"/>
              <a:t> mezőket szükség esetén felbontjuk!</a:t>
            </a:r>
            <a:endParaRPr lang="hu-HU" dirty="0"/>
          </a:p>
          <a:p>
            <a:pPr marL="228600" indent="-228600">
              <a:buFont typeface="+mj-lt"/>
              <a:buAutoNum type="arabicPeriod"/>
            </a:pPr>
            <a:r>
              <a:rPr lang="hu-HU" dirty="0"/>
              <a:t>Az azonosító lehet a tábla egy alkalmas mezője (biztos, hogy egyedi értékek vannak benne, és sohasem null).</a:t>
            </a:r>
            <a:br>
              <a:rPr lang="hu-HU" dirty="0"/>
            </a:br>
            <a:r>
              <a:rPr lang="hu-HU" dirty="0"/>
              <a:t>Általában új mezőt adunk a táblához, amiben később sorszámok tárolódnak majd.</a:t>
            </a:r>
          </a:p>
          <a:p>
            <a:pPr marL="228600" indent="-228600">
              <a:buFont typeface="+mj-lt"/>
              <a:buAutoNum type="arabicPeriod"/>
            </a:pPr>
            <a:r>
              <a:rPr lang="hu-HU" dirty="0"/>
              <a:t>A redundancia csökkentése </a:t>
            </a:r>
            <a:r>
              <a:rPr lang="hu-HU" dirty="0" err="1"/>
              <a:t>dekompozícióval</a:t>
            </a:r>
            <a:r>
              <a:rPr lang="hu-HU" dirty="0"/>
              <a:t> történik. A többértékű és az ismétlődő értékű mezőket redundáns mezőknek tekintjük. (Előbbieket mindig, utóbbiakat általában.)</a:t>
            </a:r>
            <a:br>
              <a:rPr lang="hu-HU" dirty="0"/>
            </a:br>
            <a:r>
              <a:rPr lang="hu-HU" dirty="0"/>
              <a:t>Ha redundáns mezőt találunk, annak új táblát hozunk létre és a mezőt abban tároljuk.</a:t>
            </a:r>
            <a:br>
              <a:rPr lang="hu-HU" dirty="0"/>
            </a:br>
            <a:r>
              <a:rPr lang="hu-HU" dirty="0"/>
              <a:t>Ha az új táblát más mezők is jellemzik, azokat is áthelyezzük.</a:t>
            </a:r>
            <a:br>
              <a:rPr lang="hu-HU" dirty="0"/>
            </a:br>
            <a:r>
              <a:rPr lang="hu-HU" b="1" dirty="0"/>
              <a:t>Kivételek:</a:t>
            </a:r>
            <a:br>
              <a:rPr lang="hu-HU" dirty="0"/>
            </a:br>
            <a:r>
              <a:rPr lang="hu-HU" dirty="0"/>
              <a:t>A 4. lépés  a legkevésbé egyértelmű. Sokszor kivételt teszünk.</a:t>
            </a:r>
            <a:br>
              <a:rPr lang="hu-HU" dirty="0"/>
            </a:br>
            <a:r>
              <a:rPr lang="hu-HU" dirty="0"/>
              <a:t>Az ismétlődő értékű számmezőket  csak akkor tesszük új táblába, ha velük együtt más mező t is át kell helyezni.</a:t>
            </a:r>
            <a:br>
              <a:rPr lang="hu-HU" dirty="0"/>
            </a:br>
            <a:r>
              <a:rPr lang="hu-HU" dirty="0"/>
              <a:t>Nem helyezzük új táblába a korlátozott értékkészlettel rendelkező , felsorolható értékű mezőket sem. Ez alól kivétel, ha a mező lehetséges értékei később bővülhetnek.</a:t>
            </a:r>
          </a:p>
          <a:p>
            <a:pPr marL="228600" indent="-228600">
              <a:buFont typeface="+mj-lt"/>
              <a:buAutoNum type="arabicPeriod"/>
            </a:pPr>
            <a:r>
              <a:rPr lang="hu-HU" dirty="0"/>
              <a:t>Idegen kulcsokkal kapcsoljuk össze az adatbázis  tábláit. Az idegen kulcsok elhelyezésénél a kapcsolattípusra és a kötelező|opcionális részvételre figyelünk.</a:t>
            </a:r>
            <a:br>
              <a:rPr lang="hu-HU" dirty="0"/>
            </a:br>
            <a:endParaRPr lang="hu-HU" dirty="0"/>
          </a:p>
        </p:txBody>
      </p:sp>
      <p:sp>
        <p:nvSpPr>
          <p:cNvPr id="4" name="Dia számának helye 3"/>
          <p:cNvSpPr>
            <a:spLocks noGrp="1"/>
          </p:cNvSpPr>
          <p:nvPr>
            <p:ph type="sldNum" sz="quarter" idx="10"/>
          </p:nvPr>
        </p:nvSpPr>
        <p:spPr/>
        <p:txBody>
          <a:bodyPr/>
          <a:lstStyle/>
          <a:p>
            <a:fld id="{4DB2B85A-3B37-418F-B187-3A2920113CC5}" type="slidenum">
              <a:rPr lang="hu-HU" smtClean="0"/>
              <a:t>8</a:t>
            </a:fld>
            <a:endParaRPr lang="hu-HU"/>
          </a:p>
        </p:txBody>
      </p:sp>
    </p:spTree>
    <p:extLst>
      <p:ext uri="{BB962C8B-B14F-4D97-AF65-F5344CB8AC3E}">
        <p14:creationId xmlns:p14="http://schemas.microsoft.com/office/powerpoint/2010/main" val="399627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DB2B85A-3B37-418F-B187-3A2920113CC5}" type="slidenum">
              <a:rPr lang="hu-HU" smtClean="0"/>
              <a:t>24</a:t>
            </a:fld>
            <a:endParaRPr lang="hu-HU"/>
          </a:p>
        </p:txBody>
      </p:sp>
    </p:spTree>
    <p:extLst>
      <p:ext uri="{BB962C8B-B14F-4D97-AF65-F5344CB8AC3E}">
        <p14:creationId xmlns:p14="http://schemas.microsoft.com/office/powerpoint/2010/main" val="410772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DB2B85A-3B37-418F-B187-3A2920113CC5}" type="slidenum">
              <a:rPr lang="hu-HU" smtClean="0"/>
              <a:t>33</a:t>
            </a:fld>
            <a:endParaRPr lang="hu-HU"/>
          </a:p>
        </p:txBody>
      </p:sp>
    </p:spTree>
    <p:extLst>
      <p:ext uri="{BB962C8B-B14F-4D97-AF65-F5344CB8AC3E}">
        <p14:creationId xmlns:p14="http://schemas.microsoft.com/office/powerpoint/2010/main" val="250330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4" name="Dátum helye 3"/>
          <p:cNvSpPr>
            <a:spLocks noGrp="1"/>
          </p:cNvSpPr>
          <p:nvPr>
            <p:ph type="dt" sz="half" idx="10"/>
          </p:nvPr>
        </p:nvSpPr>
        <p:spPr/>
        <p:txBody>
          <a:bodyPr/>
          <a:lstStyle/>
          <a:p>
            <a:fld id="{72E378B9-F0B7-4F1C-8AE7-38FA1FB03672}" type="datetimeFigureOut">
              <a:rPr lang="hu-HU" smtClean="0"/>
              <a:t>2023. 09. 15.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2927144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2E378B9-F0B7-4F1C-8AE7-38FA1FB03672}" type="datetimeFigureOut">
              <a:rPr lang="hu-HU" smtClean="0"/>
              <a:t>2023. 09. 15.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2195411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2E378B9-F0B7-4F1C-8AE7-38FA1FB03672}" type="datetimeFigureOut">
              <a:rPr lang="hu-HU" smtClean="0"/>
              <a:t>2023. 09. 15.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3243769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FFFF">
              <a:alpha val="54902"/>
            </a:srgbClr>
          </a:solidFill>
        </p:spPr>
        <p:txBody>
          <a:bodyPr vert="horz" lIns="91440" tIns="45720" rIns="91440" bIns="45720" rtlCol="0" anchor="ctr">
            <a:normAutofit/>
          </a:bodyPr>
          <a:lstStyle>
            <a:lvl1pPr>
              <a:defRPr lang="hu-HU"/>
            </a:lvl1pPr>
          </a:lstStyle>
          <a:p>
            <a:pPr lvl="0"/>
            <a:r>
              <a:rPr lang="hu-HU" dirty="0"/>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2E378B9-F0B7-4F1C-8AE7-38FA1FB03672}" type="datetimeFigureOut">
              <a:rPr lang="hu-HU" smtClean="0"/>
              <a:t>2023. 09. 15.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2732746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72E378B9-F0B7-4F1C-8AE7-38FA1FB03672}" type="datetimeFigureOut">
              <a:rPr lang="hu-HU" smtClean="0"/>
              <a:t>2023. 09. 15.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1779140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72E378B9-F0B7-4F1C-8AE7-38FA1FB03672}" type="datetimeFigureOut">
              <a:rPr lang="hu-HU" smtClean="0"/>
              <a:t>2023. 09. 15.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3009829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72E378B9-F0B7-4F1C-8AE7-38FA1FB03672}" type="datetimeFigureOut">
              <a:rPr lang="hu-HU" smtClean="0"/>
              <a:t>2023. 09. 15.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4194161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FFFF">
              <a:alpha val="54902"/>
            </a:srgbClr>
          </a:solidFill>
        </p:spPr>
        <p:txBody>
          <a:bodyPr vert="horz" lIns="91440" tIns="45720" rIns="91440" bIns="45720" rtlCol="0" anchor="ctr">
            <a:normAutofit/>
          </a:bodyPr>
          <a:lstStyle>
            <a:lvl1pPr>
              <a:defRPr lang="hu-HU"/>
            </a:lvl1pPr>
          </a:lstStyle>
          <a:p>
            <a:pPr lvl="0"/>
            <a:r>
              <a:rPr lang="hu-HU" dirty="0"/>
              <a:t>Mintacím szerkesztése</a:t>
            </a:r>
          </a:p>
        </p:txBody>
      </p:sp>
      <p:sp>
        <p:nvSpPr>
          <p:cNvPr id="3" name="Dátum helye 2"/>
          <p:cNvSpPr>
            <a:spLocks noGrp="1"/>
          </p:cNvSpPr>
          <p:nvPr>
            <p:ph type="dt" sz="half" idx="10"/>
          </p:nvPr>
        </p:nvSpPr>
        <p:spPr/>
        <p:txBody>
          <a:bodyPr/>
          <a:lstStyle/>
          <a:p>
            <a:fld id="{72E378B9-F0B7-4F1C-8AE7-38FA1FB03672}" type="datetimeFigureOut">
              <a:rPr lang="hu-HU" smtClean="0"/>
              <a:t>2023. 09. 15.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270561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2E378B9-F0B7-4F1C-8AE7-38FA1FB03672}" type="datetimeFigureOut">
              <a:rPr lang="hu-HU" smtClean="0"/>
              <a:t>2023. 09. 15.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2728698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72E378B9-F0B7-4F1C-8AE7-38FA1FB03672}" type="datetimeFigureOut">
              <a:rPr lang="hu-HU" smtClean="0"/>
              <a:t>2023. 09. 15.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1745072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72E378B9-F0B7-4F1C-8AE7-38FA1FB03672}" type="datetimeFigureOut">
              <a:rPr lang="hu-HU" smtClean="0"/>
              <a:t>2023. 09. 15.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E1A2C51-900C-4C20-8454-3D8227E46691}" type="slidenum">
              <a:rPr lang="hu-HU" smtClean="0"/>
              <a:t>‹#›</a:t>
            </a:fld>
            <a:endParaRPr lang="hu-HU"/>
          </a:p>
        </p:txBody>
      </p:sp>
    </p:spTree>
    <p:extLst>
      <p:ext uri="{BB962C8B-B14F-4D97-AF65-F5344CB8AC3E}">
        <p14:creationId xmlns:p14="http://schemas.microsoft.com/office/powerpoint/2010/main" val="477410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378B9-F0B7-4F1C-8AE7-38FA1FB03672}" type="datetimeFigureOut">
              <a:rPr lang="hu-HU" smtClean="0"/>
              <a:t>2023. 09. 15.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A2C51-900C-4C20-8454-3D8227E46691}" type="slidenum">
              <a:rPr lang="hu-HU" smtClean="0"/>
              <a:t>‹#›</a:t>
            </a:fld>
            <a:endParaRPr lang="hu-HU"/>
          </a:p>
        </p:txBody>
      </p:sp>
    </p:spTree>
    <p:extLst>
      <p:ext uri="{BB962C8B-B14F-4D97-AF65-F5344CB8AC3E}">
        <p14:creationId xmlns:p14="http://schemas.microsoft.com/office/powerpoint/2010/main" val="3648459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onczine.kapros.katalin@gde.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04544" y="2611189"/>
            <a:ext cx="7382912" cy="1415326"/>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chorCtr="0">
            <a:normAutofit fontScale="90000"/>
          </a:bodyPr>
          <a:lstStyle/>
          <a:p>
            <a:pPr>
              <a:tabLst>
                <a:tab pos="1074738" algn="l"/>
              </a:tabLst>
            </a:pPr>
            <a:r>
              <a:rPr lang="hu-HU" dirty="0">
                <a:latin typeface="Book Antiqua" panose="02040602050305030304" pitchFamily="18" charset="0"/>
              </a:rPr>
              <a:t>Relációs adatbázisok készítése II.</a:t>
            </a:r>
          </a:p>
        </p:txBody>
      </p:sp>
      <p:sp>
        <p:nvSpPr>
          <p:cNvPr id="3" name="Alcím 2">
            <a:extLst>
              <a:ext uri="{FF2B5EF4-FFF2-40B4-BE49-F238E27FC236}">
                <a16:creationId xmlns:a16="http://schemas.microsoft.com/office/drawing/2014/main" id="{0D639C84-A996-8D9C-B6CD-1854D05B7AD2}"/>
              </a:ext>
            </a:extLst>
          </p:cNvPr>
          <p:cNvSpPr>
            <a:spLocks noGrp="1"/>
          </p:cNvSpPr>
          <p:nvPr>
            <p:ph type="subTitle" idx="1"/>
          </p:nvPr>
        </p:nvSpPr>
        <p:spPr>
          <a:xfrm>
            <a:off x="6339840" y="4973237"/>
            <a:ext cx="5135747" cy="1012073"/>
          </a:xfrm>
          <a:noFill/>
        </p:spPr>
        <p:txBody>
          <a:bodyPr vert="horz" lIns="91440" tIns="45720" rIns="91440" bIns="45720" rtlCol="0" anchor="b">
            <a:normAutofit fontScale="37500" lnSpcReduction="20000"/>
          </a:bodyPr>
          <a:lstStyle/>
          <a:p>
            <a:pPr>
              <a:spcBef>
                <a:spcPct val="0"/>
              </a:spcBef>
            </a:pPr>
            <a:r>
              <a:rPr lang="hu-HU" sz="6000" b="1" dirty="0">
                <a:latin typeface="Bell MT" panose="02020503060305020303" pitchFamily="18" charset="0"/>
                <a:ea typeface="+mj-ea"/>
                <a:cs typeface="+mj-cs"/>
              </a:rPr>
              <a:t>Göncziné Kapros Katalin</a:t>
            </a:r>
          </a:p>
          <a:p>
            <a:pPr>
              <a:spcBef>
                <a:spcPct val="0"/>
              </a:spcBef>
            </a:pPr>
            <a:r>
              <a:rPr lang="hu-HU" sz="6000" b="1" dirty="0">
                <a:latin typeface="Bell MT" panose="02020503060305020303" pitchFamily="18" charset="0"/>
                <a:ea typeface="+mj-ea"/>
                <a:cs typeface="+mj-cs"/>
                <a:hlinkClick r:id="rId2"/>
              </a:rPr>
              <a:t>gonczine.kapros.katalin@gde.hu</a:t>
            </a:r>
            <a:endParaRPr lang="hu-HU" sz="6000" b="1" dirty="0">
              <a:latin typeface="Bell MT" panose="02020503060305020303" pitchFamily="18" charset="0"/>
              <a:ea typeface="+mj-ea"/>
              <a:cs typeface="+mj-cs"/>
            </a:endParaRPr>
          </a:p>
          <a:p>
            <a:pPr>
              <a:spcBef>
                <a:spcPts val="1200"/>
              </a:spcBef>
            </a:pPr>
            <a:r>
              <a:rPr lang="hu-HU" sz="6000" b="1" dirty="0">
                <a:latin typeface="Bell MT" panose="02020503060305020303" pitchFamily="18" charset="0"/>
                <a:ea typeface="+mj-ea"/>
                <a:cs typeface="+mj-cs"/>
              </a:rPr>
              <a:t>Dr. Szabó Bálint</a:t>
            </a:r>
          </a:p>
        </p:txBody>
      </p:sp>
    </p:spTree>
    <p:extLst>
      <p:ext uri="{BB962C8B-B14F-4D97-AF65-F5344CB8AC3E}">
        <p14:creationId xmlns:p14="http://schemas.microsoft.com/office/powerpoint/2010/main" val="144256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hu-HU"/>
              <a:t>Hallgatók</a:t>
            </a:r>
          </a:p>
        </p:txBody>
      </p:sp>
      <p:sp>
        <p:nvSpPr>
          <p:cNvPr id="11267" name="Rectangle 5"/>
          <p:cNvSpPr>
            <a:spLocks noChangeArrowheads="1"/>
          </p:cNvSpPr>
          <p:nvPr/>
        </p:nvSpPr>
        <p:spPr bwMode="auto">
          <a:xfrm>
            <a:off x="1992312" y="1723898"/>
            <a:ext cx="813613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u-HU" sz="2000" b="1" dirty="0">
                <a:latin typeface="Book Antiqua" panose="02040602050305030304" pitchFamily="18" charset="0"/>
              </a:rPr>
              <a:t>Hallgatók</a:t>
            </a:r>
            <a:r>
              <a:rPr lang="hu-HU" sz="2000" b="1" dirty="0">
                <a:solidFill>
                  <a:srgbClr val="0070C0"/>
                </a:solidFill>
                <a:latin typeface="Book Antiqua" panose="02040602050305030304" pitchFamily="18" charset="0"/>
              </a:rPr>
              <a:t> </a:t>
            </a:r>
            <a:r>
              <a:rPr lang="hu-HU" sz="2000" dirty="0">
                <a:latin typeface="Book Antiqua" panose="02040602050305030304" pitchFamily="18" charset="0"/>
              </a:rPr>
              <a:t>adatait tartalmazó, 3NF adatbázist kell készítenie!</a:t>
            </a:r>
            <a:br>
              <a:rPr lang="hu-HU" sz="2000" dirty="0">
                <a:latin typeface="Book Antiqua" panose="02040602050305030304" pitchFamily="18" charset="0"/>
              </a:rPr>
            </a:br>
            <a:endParaRPr lang="hu-HU" sz="2000" dirty="0">
              <a:latin typeface="Book Antiqua" panose="02040602050305030304" pitchFamily="18" charset="0"/>
            </a:endParaRPr>
          </a:p>
          <a:p>
            <a:r>
              <a:rPr lang="hu-HU" sz="2000" dirty="0">
                <a:latin typeface="Book Antiqua" panose="02040602050305030304" pitchFamily="18" charset="0"/>
              </a:rPr>
              <a:t>Hallgató </a:t>
            </a:r>
          </a:p>
          <a:p>
            <a:r>
              <a:rPr lang="hu-HU" sz="2000" dirty="0">
                <a:latin typeface="Book Antiqua" panose="02040602050305030304" pitchFamily="18" charset="0"/>
              </a:rPr>
              <a:t>~ </a:t>
            </a:r>
            <a:r>
              <a:rPr lang="hu-HU" sz="2000" dirty="0" err="1">
                <a:latin typeface="Book Antiqua" panose="02040602050305030304" pitchFamily="18" charset="0"/>
              </a:rPr>
              <a:t>Neptun</a:t>
            </a:r>
            <a:r>
              <a:rPr lang="hu-HU" sz="2000" dirty="0">
                <a:latin typeface="Book Antiqua" panose="02040602050305030304" pitchFamily="18" charset="0"/>
              </a:rPr>
              <a:t> kódja </a:t>
            </a:r>
          </a:p>
          <a:p>
            <a:r>
              <a:rPr lang="hu-HU" sz="2000" dirty="0">
                <a:latin typeface="Book Antiqua" panose="02040602050305030304" pitchFamily="18" charset="0"/>
              </a:rPr>
              <a:t>~ neve </a:t>
            </a:r>
          </a:p>
          <a:p>
            <a:r>
              <a:rPr lang="hu-HU" sz="2000" dirty="0">
                <a:latin typeface="Book Antiqua" panose="02040602050305030304" pitchFamily="18" charset="0"/>
              </a:rPr>
              <a:t>~ születési ideje </a:t>
            </a:r>
          </a:p>
          <a:p>
            <a:r>
              <a:rPr lang="hu-HU" sz="2000" dirty="0">
                <a:latin typeface="Book Antiqua" panose="02040602050305030304" pitchFamily="18" charset="0"/>
              </a:rPr>
              <a:t>~ születési helye</a:t>
            </a:r>
          </a:p>
          <a:p>
            <a:r>
              <a:rPr lang="hu-HU" sz="2000" dirty="0">
                <a:latin typeface="Book Antiqua" panose="02040602050305030304" pitchFamily="18" charset="0"/>
              </a:rPr>
              <a:t>~ hallgató állandó lakhelye: </a:t>
            </a:r>
          </a:p>
          <a:p>
            <a:pPr lvl="1"/>
            <a:r>
              <a:rPr lang="hu-HU" sz="2000" dirty="0">
                <a:latin typeface="Book Antiqua" panose="02040602050305030304" pitchFamily="18" charset="0"/>
              </a:rPr>
              <a:t>~ Irányítószám </a:t>
            </a:r>
          </a:p>
          <a:p>
            <a:pPr lvl="1"/>
            <a:r>
              <a:rPr lang="hu-HU" sz="2000" dirty="0">
                <a:latin typeface="Book Antiqua" panose="02040602050305030304" pitchFamily="18" charset="0"/>
              </a:rPr>
              <a:t>~ Település </a:t>
            </a:r>
          </a:p>
          <a:p>
            <a:pPr lvl="1"/>
            <a:r>
              <a:rPr lang="hu-HU" sz="2000" dirty="0">
                <a:latin typeface="Book Antiqua" panose="02040602050305030304" pitchFamily="18" charset="0"/>
              </a:rPr>
              <a:t>~ Megye </a:t>
            </a:r>
          </a:p>
          <a:p>
            <a:pPr lvl="1"/>
            <a:r>
              <a:rPr lang="hu-HU" sz="2000" dirty="0">
                <a:latin typeface="Book Antiqua" panose="02040602050305030304" pitchFamily="18" charset="0"/>
              </a:rPr>
              <a:t>~ Utca, hsz. </a:t>
            </a:r>
          </a:p>
          <a:p>
            <a:r>
              <a:rPr lang="hu-HU" sz="2000" dirty="0">
                <a:latin typeface="Book Antiqua" panose="02040602050305030304" pitchFamily="18" charset="0"/>
              </a:rPr>
              <a:t>Hallgató által felvett tanegységek (több is lehet): </a:t>
            </a:r>
          </a:p>
          <a:p>
            <a:pPr lvl="1"/>
            <a:r>
              <a:rPr lang="hu-HU" sz="2000" dirty="0">
                <a:latin typeface="Book Antiqua" panose="02040602050305030304" pitchFamily="18" charset="0"/>
              </a:rPr>
              <a:t>~ kódja </a:t>
            </a:r>
          </a:p>
          <a:p>
            <a:pPr lvl="1"/>
            <a:r>
              <a:rPr lang="hu-HU" sz="2000" dirty="0">
                <a:latin typeface="Book Antiqua" panose="02040602050305030304" pitchFamily="18" charset="0"/>
              </a:rPr>
              <a:t>~ neve </a:t>
            </a:r>
          </a:p>
          <a:p>
            <a:pPr lvl="1"/>
            <a:r>
              <a:rPr lang="hu-HU" sz="2000" dirty="0">
                <a:latin typeface="Book Antiqua" panose="02040602050305030304" pitchFamily="18" charset="0"/>
              </a:rPr>
              <a:t>~ kredit értéke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515382"/>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
        <p:nvSpPr>
          <p:cNvPr id="3" name="Rectangle 7">
            <a:extLst>
              <a:ext uri="{FF2B5EF4-FFF2-40B4-BE49-F238E27FC236}">
                <a16:creationId xmlns:a16="http://schemas.microsoft.com/office/drawing/2014/main" id="{E507F2B0-8D14-F687-E205-2E60DE7CE573}"/>
              </a:ext>
            </a:extLst>
          </p:cNvPr>
          <p:cNvSpPr>
            <a:spLocks noChangeArrowheads="1"/>
          </p:cNvSpPr>
          <p:nvPr/>
        </p:nvSpPr>
        <p:spPr bwMode="auto">
          <a:xfrm>
            <a:off x="664685" y="2622436"/>
            <a:ext cx="1835150" cy="3539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u-HU" sz="1600" b="1" dirty="0">
                <a:latin typeface="Book Antiqua" panose="02040602050305030304" pitchFamily="18" charset="0"/>
              </a:rPr>
              <a:t>Feladat:</a:t>
            </a:r>
          </a:p>
          <a:p>
            <a:pPr>
              <a:buFont typeface="Arial" charset="0"/>
              <a:buChar char="•"/>
            </a:pPr>
            <a:r>
              <a:rPr lang="hu-HU" sz="1600" dirty="0" err="1">
                <a:latin typeface="Book Antiqua" panose="02040602050305030304" pitchFamily="18" charset="0"/>
              </a:rPr>
              <a:t>Neptun</a:t>
            </a:r>
            <a:r>
              <a:rPr lang="hu-HU" sz="1600" dirty="0">
                <a:latin typeface="Book Antiqua" panose="02040602050305030304" pitchFamily="18" charset="0"/>
              </a:rPr>
              <a:t> kód </a:t>
            </a:r>
          </a:p>
          <a:p>
            <a:pPr>
              <a:buFont typeface="Arial" charset="0"/>
              <a:buChar char="•"/>
            </a:pPr>
            <a:r>
              <a:rPr lang="hu-HU" sz="1600" dirty="0">
                <a:latin typeface="Book Antiqua" panose="02040602050305030304" pitchFamily="18" charset="0"/>
              </a:rPr>
              <a:t>Név </a:t>
            </a:r>
          </a:p>
          <a:p>
            <a:pPr>
              <a:buFont typeface="Arial" charset="0"/>
              <a:buChar char="•"/>
            </a:pPr>
            <a:r>
              <a:rPr lang="hu-HU" sz="1600" dirty="0">
                <a:latin typeface="Book Antiqua" panose="02040602050305030304" pitchFamily="18" charset="0"/>
              </a:rPr>
              <a:t>Születési idő </a:t>
            </a:r>
          </a:p>
          <a:p>
            <a:pPr>
              <a:buFont typeface="Arial" charset="0"/>
              <a:buChar char="•"/>
            </a:pPr>
            <a:r>
              <a:rPr lang="hu-HU" sz="1600" dirty="0">
                <a:latin typeface="Book Antiqua" panose="02040602050305030304" pitchFamily="18" charset="0"/>
              </a:rPr>
              <a:t>Születési hely</a:t>
            </a:r>
          </a:p>
          <a:p>
            <a:pPr>
              <a:buFont typeface="Arial" charset="0"/>
              <a:buChar char="•"/>
            </a:pPr>
            <a:r>
              <a:rPr lang="hu-HU" sz="1600" dirty="0">
                <a:latin typeface="Book Antiqua" panose="02040602050305030304" pitchFamily="18" charset="0"/>
              </a:rPr>
              <a:t>Lakhely: </a:t>
            </a:r>
          </a:p>
          <a:p>
            <a:pPr lvl="1">
              <a:buFontTx/>
              <a:buChar char="•"/>
            </a:pPr>
            <a:r>
              <a:rPr lang="hu-HU" sz="1600" dirty="0">
                <a:latin typeface="Book Antiqua" panose="02040602050305030304" pitchFamily="18" charset="0"/>
              </a:rPr>
              <a:t>Irányítószám </a:t>
            </a:r>
          </a:p>
          <a:p>
            <a:pPr lvl="1">
              <a:buFontTx/>
              <a:buChar char="•"/>
            </a:pPr>
            <a:r>
              <a:rPr lang="hu-HU" sz="1600" dirty="0">
                <a:latin typeface="Book Antiqua" panose="02040602050305030304" pitchFamily="18" charset="0"/>
              </a:rPr>
              <a:t>Település </a:t>
            </a:r>
          </a:p>
          <a:p>
            <a:pPr lvl="1">
              <a:buFontTx/>
              <a:buChar char="•"/>
            </a:pPr>
            <a:r>
              <a:rPr lang="hu-HU" sz="1600" dirty="0">
                <a:latin typeface="Book Antiqua" panose="02040602050305030304" pitchFamily="18" charset="0"/>
              </a:rPr>
              <a:t>Megye </a:t>
            </a:r>
          </a:p>
          <a:p>
            <a:pPr lvl="1">
              <a:buFontTx/>
              <a:buChar char="•"/>
            </a:pPr>
            <a:r>
              <a:rPr lang="hu-HU" sz="1600" dirty="0">
                <a:latin typeface="Book Antiqua" panose="02040602050305030304" pitchFamily="18" charset="0"/>
              </a:rPr>
              <a:t>Utca, </a:t>
            </a:r>
            <a:r>
              <a:rPr lang="hu-HU" sz="1600" dirty="0" err="1">
                <a:latin typeface="Book Antiqua" panose="02040602050305030304" pitchFamily="18" charset="0"/>
              </a:rPr>
              <a:t>hsz</a:t>
            </a:r>
            <a:r>
              <a:rPr lang="hu-HU" sz="1600" dirty="0">
                <a:latin typeface="Book Antiqua" panose="02040602050305030304" pitchFamily="18" charset="0"/>
              </a:rPr>
              <a:t>. </a:t>
            </a:r>
          </a:p>
          <a:p>
            <a:pPr>
              <a:buFont typeface="Arial" charset="0"/>
              <a:buChar char="•"/>
            </a:pPr>
            <a:r>
              <a:rPr lang="hu-HU" sz="1600" dirty="0">
                <a:latin typeface="Book Antiqua" panose="02040602050305030304" pitchFamily="18" charset="0"/>
              </a:rPr>
              <a:t>Tanegység neve</a:t>
            </a:r>
          </a:p>
          <a:p>
            <a:pPr>
              <a:buFont typeface="Arial" charset="0"/>
              <a:buChar char="•"/>
            </a:pPr>
            <a:r>
              <a:rPr lang="hu-HU" sz="1600" dirty="0">
                <a:latin typeface="Book Antiqua" panose="02040602050305030304" pitchFamily="18" charset="0"/>
              </a:rPr>
              <a:t>Tanegység kódja </a:t>
            </a:r>
          </a:p>
          <a:p>
            <a:pPr>
              <a:buFont typeface="Arial" charset="0"/>
              <a:buChar char="•"/>
            </a:pPr>
            <a:r>
              <a:rPr lang="hu-HU" sz="1600" dirty="0">
                <a:latin typeface="Book Antiqua" panose="02040602050305030304" pitchFamily="18" charset="0"/>
              </a:rPr>
              <a:t>Kredit értéke </a:t>
            </a:r>
          </a:p>
        </p:txBody>
      </p:sp>
    </p:spTree>
    <p:extLst>
      <p:ext uri="{BB962C8B-B14F-4D97-AF65-F5344CB8AC3E}">
        <p14:creationId xmlns:p14="http://schemas.microsoft.com/office/powerpoint/2010/main" val="4203627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hu-HU" dirty="0"/>
              <a:t>Digitális fényképezőgépek</a:t>
            </a:r>
          </a:p>
        </p:txBody>
      </p:sp>
      <p:sp>
        <p:nvSpPr>
          <p:cNvPr id="11267" name="Rectangle 5"/>
          <p:cNvSpPr>
            <a:spLocks noChangeArrowheads="1"/>
          </p:cNvSpPr>
          <p:nvPr/>
        </p:nvSpPr>
        <p:spPr bwMode="auto">
          <a:xfrm>
            <a:off x="1992311" y="2524117"/>
            <a:ext cx="87678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u-HU" sz="2400" b="1" dirty="0">
                <a:latin typeface="Book Antiqua" panose="02040602050305030304" pitchFamily="18" charset="0"/>
              </a:rPr>
              <a:t>Digitális fényképezőgépeket</a:t>
            </a:r>
            <a:r>
              <a:rPr lang="hu-HU" sz="2400" b="1" dirty="0">
                <a:solidFill>
                  <a:srgbClr val="0070C0"/>
                </a:solidFill>
                <a:latin typeface="Book Antiqua" panose="02040602050305030304" pitchFamily="18" charset="0"/>
              </a:rPr>
              <a:t> </a:t>
            </a:r>
            <a:r>
              <a:rPr lang="hu-HU" sz="2400" dirty="0">
                <a:latin typeface="Book Antiqua" panose="02040602050305030304" pitchFamily="18" charset="0"/>
              </a:rPr>
              <a:t>adatait tartalmazó, 3NF adatbázist kell készítenie!</a:t>
            </a:r>
            <a:br>
              <a:rPr lang="hu-HU" sz="2400" dirty="0">
                <a:latin typeface="Book Antiqua" panose="02040602050305030304" pitchFamily="18" charset="0"/>
              </a:rPr>
            </a:br>
            <a:endParaRPr lang="hu-HU" sz="2400" dirty="0">
              <a:latin typeface="Book Antiqua" panose="02040602050305030304" pitchFamily="18" charset="0"/>
            </a:endParaRPr>
          </a:p>
          <a:p>
            <a:pPr marL="342900" indent="-342900">
              <a:buFont typeface="Arial" panose="020B0604020202020204" pitchFamily="34" charset="0"/>
              <a:buChar char="•"/>
            </a:pPr>
            <a:r>
              <a:rPr lang="hu-HU" sz="2400" dirty="0">
                <a:latin typeface="Book Antiqua" panose="02040602050305030304" pitchFamily="18" charset="0"/>
              </a:rPr>
              <a:t>típus </a:t>
            </a:r>
          </a:p>
          <a:p>
            <a:pPr marL="342900" indent="-342900">
              <a:buFont typeface="Arial" panose="020B0604020202020204" pitchFamily="34" charset="0"/>
              <a:buChar char="•"/>
            </a:pPr>
            <a:r>
              <a:rPr lang="hu-HU" sz="2400" dirty="0">
                <a:latin typeface="Book Antiqua" panose="02040602050305030304" pitchFamily="18" charset="0"/>
              </a:rPr>
              <a:t>gyártó </a:t>
            </a:r>
          </a:p>
          <a:p>
            <a:pPr marL="342900" indent="-342900">
              <a:buFont typeface="Arial" panose="020B0604020202020204" pitchFamily="34" charset="0"/>
              <a:buChar char="•"/>
            </a:pPr>
            <a:r>
              <a:rPr lang="hu-HU" sz="2400" dirty="0">
                <a:latin typeface="Book Antiqua" panose="02040602050305030304" pitchFamily="18" charset="0"/>
              </a:rPr>
              <a:t>zoom (pl. 3x,4,x,5,x stb...) </a:t>
            </a:r>
          </a:p>
          <a:p>
            <a:pPr marL="342900" indent="-342900">
              <a:buFont typeface="Arial" panose="020B0604020202020204" pitchFamily="34" charset="0"/>
              <a:buChar char="•"/>
            </a:pPr>
            <a:r>
              <a:rPr lang="hu-HU" sz="2400" dirty="0">
                <a:latin typeface="Book Antiqua" panose="02040602050305030304" pitchFamily="18" charset="0"/>
              </a:rPr>
              <a:t>felbontás (1MPix, 2MPix, 3MPix,...) </a:t>
            </a:r>
          </a:p>
          <a:p>
            <a:pPr marL="342900" indent="-342900">
              <a:buFont typeface="Arial" panose="020B0604020202020204" pitchFamily="34" charset="0"/>
              <a:buChar char="•"/>
            </a:pPr>
            <a:r>
              <a:rPr lang="hu-HU" sz="2400" dirty="0">
                <a:latin typeface="Book Antiqua" panose="02040602050305030304" pitchFamily="18" charset="0"/>
              </a:rPr>
              <a:t>memóriakártya típusa (pl. SD kártya, MMC, </a:t>
            </a:r>
            <a:r>
              <a:rPr lang="hu-HU" sz="2400" dirty="0" err="1">
                <a:latin typeface="Book Antiqua" panose="02040602050305030304" pitchFamily="18" charset="0"/>
              </a:rPr>
              <a:t>MemoryStick</a:t>
            </a:r>
            <a:r>
              <a:rPr lang="hu-HU" sz="2400" dirty="0">
                <a:latin typeface="Book Antiqua" panose="02040602050305030304" pitchFamily="18" charset="0"/>
              </a:rPr>
              <a:t>... Van olyan gép, amely többféle kártyatípust is olvas.) </a:t>
            </a:r>
          </a:p>
        </p:txBody>
      </p:sp>
    </p:spTree>
    <p:extLst>
      <p:ext uri="{BB962C8B-B14F-4D97-AF65-F5344CB8AC3E}">
        <p14:creationId xmlns:p14="http://schemas.microsoft.com/office/powerpoint/2010/main" val="2104359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515382"/>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Tree>
    <p:extLst>
      <p:ext uri="{BB962C8B-B14F-4D97-AF65-F5344CB8AC3E}">
        <p14:creationId xmlns:p14="http://schemas.microsoft.com/office/powerpoint/2010/main" val="1104545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hu-HU" dirty="0"/>
              <a:t>Számítógép konfigurációk</a:t>
            </a:r>
          </a:p>
        </p:txBody>
      </p:sp>
      <p:sp>
        <p:nvSpPr>
          <p:cNvPr id="11267" name="Rectangle 5"/>
          <p:cNvSpPr>
            <a:spLocks noChangeArrowheads="1"/>
          </p:cNvSpPr>
          <p:nvPr/>
        </p:nvSpPr>
        <p:spPr bwMode="auto">
          <a:xfrm>
            <a:off x="1105787" y="2303643"/>
            <a:ext cx="1051559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u-HU" sz="2400" dirty="0">
                <a:latin typeface="Book Antiqua" panose="02040602050305030304" pitchFamily="18" charset="0"/>
              </a:rPr>
              <a:t>Egy számítógépüzlet különböző fantázianevű </a:t>
            </a:r>
            <a:r>
              <a:rPr lang="hu-HU" sz="2400" dirty="0" err="1">
                <a:latin typeface="Book Antiqua" panose="02040602050305030304" pitchFamily="18" charset="0"/>
              </a:rPr>
              <a:t>konfiurációkat</a:t>
            </a:r>
            <a:r>
              <a:rPr lang="hu-HU" sz="2400" dirty="0">
                <a:latin typeface="Book Antiqua" panose="02040602050305030304" pitchFamily="18" charset="0"/>
              </a:rPr>
              <a:t> állít össze. Egy konfiguráció számos különböző hardver elemet tartalmaz (hat).</a:t>
            </a:r>
          </a:p>
          <a:p>
            <a:endParaRPr lang="hu-HU" sz="2400" dirty="0">
              <a:latin typeface="Book Antiqua" panose="02040602050305030304" pitchFamily="18" charset="0"/>
            </a:endParaRPr>
          </a:p>
          <a:p>
            <a:r>
              <a:rPr lang="hu-HU" sz="2400" dirty="0">
                <a:latin typeface="Book Antiqua" panose="02040602050305030304" pitchFamily="18" charset="0"/>
              </a:rPr>
              <a:t>Az alábbi tulajdonságokat kell tárolni:</a:t>
            </a:r>
          </a:p>
          <a:p>
            <a:r>
              <a:rPr lang="hu-HU" sz="2400" dirty="0">
                <a:latin typeface="Book Antiqua" panose="02040602050305030304" pitchFamily="18" charset="0"/>
              </a:rPr>
              <a:t>Konfiguráció neve </a:t>
            </a:r>
          </a:p>
          <a:p>
            <a:r>
              <a:rPr lang="hu-HU" sz="2400" dirty="0">
                <a:latin typeface="Book Antiqua" panose="02040602050305030304" pitchFamily="18" charset="0"/>
              </a:rPr>
              <a:t>Konfiguráció ára </a:t>
            </a:r>
          </a:p>
          <a:p>
            <a:r>
              <a:rPr lang="hu-HU" sz="2400" dirty="0">
                <a:latin typeface="Book Antiqua" panose="02040602050305030304" pitchFamily="18" charset="0"/>
              </a:rPr>
              <a:t>Beépített hardver elem </a:t>
            </a:r>
          </a:p>
          <a:p>
            <a:pPr marL="342900" indent="-342900">
              <a:buFont typeface="Arial" panose="020B0604020202020204" pitchFamily="34" charset="0"/>
              <a:buChar char="•"/>
            </a:pPr>
            <a:r>
              <a:rPr lang="hu-HU" sz="2400" dirty="0">
                <a:latin typeface="Book Antiqua" panose="02040602050305030304" pitchFamily="18" charset="0"/>
              </a:rPr>
              <a:t>neve </a:t>
            </a:r>
          </a:p>
          <a:p>
            <a:pPr marL="342900" indent="-342900">
              <a:buFont typeface="Arial" panose="020B0604020202020204" pitchFamily="34" charset="0"/>
              <a:buChar char="•"/>
            </a:pPr>
            <a:r>
              <a:rPr lang="hu-HU" sz="2400" dirty="0">
                <a:latin typeface="Book Antiqua" panose="02040602050305030304" pitchFamily="18" charset="0"/>
              </a:rPr>
              <a:t>gyártója </a:t>
            </a:r>
          </a:p>
          <a:p>
            <a:pPr marL="342900" indent="-342900">
              <a:buFont typeface="Arial" panose="020B0604020202020204" pitchFamily="34" charset="0"/>
              <a:buChar char="•"/>
            </a:pPr>
            <a:r>
              <a:rPr lang="hu-HU" sz="2400" dirty="0">
                <a:latin typeface="Book Antiqua" panose="02040602050305030304" pitchFamily="18" charset="0"/>
              </a:rPr>
              <a:t>kategóriája (alaplap, memória, </a:t>
            </a:r>
            <a:r>
              <a:rPr lang="hu-HU" sz="2400" dirty="0" err="1">
                <a:latin typeface="Book Antiqua" panose="02040602050305030304" pitchFamily="18" charset="0"/>
              </a:rPr>
              <a:t>processzor,merevlemez,videókártya</a:t>
            </a:r>
            <a:r>
              <a:rPr lang="hu-HU" sz="2400" dirty="0">
                <a:latin typeface="Book Antiqua" panose="02040602050305030304" pitchFamily="18" charset="0"/>
              </a:rPr>
              <a:t>...) </a:t>
            </a:r>
          </a:p>
          <a:p>
            <a:pPr marL="342900" indent="-342900">
              <a:buFont typeface="Arial" panose="020B0604020202020204" pitchFamily="34" charset="0"/>
              <a:buChar char="•"/>
            </a:pPr>
            <a:r>
              <a:rPr lang="hu-HU" sz="2400" dirty="0">
                <a:latin typeface="Book Antiqua" panose="02040602050305030304" pitchFamily="18" charset="0"/>
              </a:rPr>
              <a:t>próbálja meg tárolni a </a:t>
            </a:r>
            <a:r>
              <a:rPr lang="hu-HU" sz="2400" dirty="0" err="1">
                <a:latin typeface="Book Antiqua" panose="02040602050305030304" pitchFamily="18" charset="0"/>
              </a:rPr>
              <a:t>a</a:t>
            </a:r>
            <a:r>
              <a:rPr lang="hu-HU" sz="2400" dirty="0">
                <a:latin typeface="Book Antiqua" panose="02040602050305030304" pitchFamily="18" charset="0"/>
              </a:rPr>
              <a:t> beépített mennyiséget is (</a:t>
            </a:r>
            <a:r>
              <a:rPr lang="hu-HU" sz="2400" dirty="0" err="1">
                <a:latin typeface="Book Antiqua" panose="02040602050305030304" pitchFamily="18" charset="0"/>
              </a:rPr>
              <a:t>pl</a:t>
            </a:r>
            <a:r>
              <a:rPr lang="hu-HU" sz="2400" dirty="0">
                <a:latin typeface="Book Antiqua" panose="02040602050305030304" pitchFamily="18" charset="0"/>
              </a:rPr>
              <a:t> 256 MB, 2db, stb...) </a:t>
            </a:r>
          </a:p>
        </p:txBody>
      </p:sp>
    </p:spTree>
    <p:extLst>
      <p:ext uri="{BB962C8B-B14F-4D97-AF65-F5344CB8AC3E}">
        <p14:creationId xmlns:p14="http://schemas.microsoft.com/office/powerpoint/2010/main" val="3595955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515382"/>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Tree>
    <p:extLst>
      <p:ext uri="{BB962C8B-B14F-4D97-AF65-F5344CB8AC3E}">
        <p14:creationId xmlns:p14="http://schemas.microsoft.com/office/powerpoint/2010/main" val="1226856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hu-HU" dirty="0"/>
              <a:t>MP3, MP4 lejátszók</a:t>
            </a:r>
          </a:p>
        </p:txBody>
      </p:sp>
      <p:sp>
        <p:nvSpPr>
          <p:cNvPr id="11267" name="Rectangle 5"/>
          <p:cNvSpPr>
            <a:spLocks noChangeArrowheads="1"/>
          </p:cNvSpPr>
          <p:nvPr/>
        </p:nvSpPr>
        <p:spPr bwMode="auto">
          <a:xfrm>
            <a:off x="1105787" y="3257751"/>
            <a:ext cx="105155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 typeface="Arial" panose="020B0604020202020204" pitchFamily="34" charset="0"/>
              <a:buChar char="•"/>
            </a:pPr>
            <a:r>
              <a:rPr lang="hu-HU" sz="2800" dirty="0">
                <a:latin typeface="Book Antiqua" panose="02040602050305030304" pitchFamily="18" charset="0"/>
              </a:rPr>
              <a:t>Lejátszó típusa </a:t>
            </a:r>
          </a:p>
          <a:p>
            <a:pPr marL="342900" indent="-342900">
              <a:buFont typeface="Arial" panose="020B0604020202020204" pitchFamily="34" charset="0"/>
              <a:buChar char="•"/>
            </a:pPr>
            <a:r>
              <a:rPr lang="hu-HU" sz="2800" dirty="0">
                <a:latin typeface="Book Antiqua" panose="02040602050305030304" pitchFamily="18" charset="0"/>
              </a:rPr>
              <a:t>Lejátszó gyártója </a:t>
            </a:r>
          </a:p>
          <a:p>
            <a:pPr marL="342900" indent="-342900">
              <a:buFont typeface="Arial" panose="020B0604020202020204" pitchFamily="34" charset="0"/>
              <a:buChar char="•"/>
            </a:pPr>
            <a:r>
              <a:rPr lang="hu-HU" sz="2800" dirty="0">
                <a:latin typeface="Book Antiqua" panose="02040602050305030304" pitchFamily="18" charset="0"/>
              </a:rPr>
              <a:t>Lejátszó fajtája (MP3,MP4) </a:t>
            </a:r>
          </a:p>
          <a:p>
            <a:pPr marL="342900" indent="-342900">
              <a:buFont typeface="Arial" panose="020B0604020202020204" pitchFamily="34" charset="0"/>
              <a:buChar char="•"/>
            </a:pPr>
            <a:r>
              <a:rPr lang="hu-HU" sz="2800" dirty="0">
                <a:latin typeface="Book Antiqua" panose="02040602050305030304" pitchFamily="18" charset="0"/>
              </a:rPr>
              <a:t>Tárkapacitás </a:t>
            </a:r>
          </a:p>
          <a:p>
            <a:pPr marL="342900" indent="-342900">
              <a:buFont typeface="Arial" panose="020B0604020202020204" pitchFamily="34" charset="0"/>
              <a:buChar char="•"/>
            </a:pPr>
            <a:r>
              <a:rPr lang="hu-HU" sz="2800" dirty="0">
                <a:latin typeface="Book Antiqua" panose="02040602050305030304" pitchFamily="18" charset="0"/>
              </a:rPr>
              <a:t>Memória </a:t>
            </a:r>
            <a:r>
              <a:rPr lang="hu-HU" sz="2800" dirty="0" err="1">
                <a:latin typeface="Book Antiqua" panose="02040602050305030304" pitchFamily="18" charset="0"/>
              </a:rPr>
              <a:t>kártytípus</a:t>
            </a:r>
            <a:r>
              <a:rPr lang="hu-HU" sz="2800" dirty="0">
                <a:latin typeface="Book Antiqua" panose="02040602050305030304" pitchFamily="18" charset="0"/>
              </a:rPr>
              <a:t> (egy eszköz többféle típust is olvashat) </a:t>
            </a:r>
          </a:p>
        </p:txBody>
      </p:sp>
    </p:spTree>
    <p:extLst>
      <p:ext uri="{BB962C8B-B14F-4D97-AF65-F5344CB8AC3E}">
        <p14:creationId xmlns:p14="http://schemas.microsoft.com/office/powerpoint/2010/main" val="55337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515382"/>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Tree>
    <p:extLst>
      <p:ext uri="{BB962C8B-B14F-4D97-AF65-F5344CB8AC3E}">
        <p14:creationId xmlns:p14="http://schemas.microsoft.com/office/powerpoint/2010/main" val="730597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hu-HU" dirty="0"/>
              <a:t>Sportverseny</a:t>
            </a:r>
          </a:p>
        </p:txBody>
      </p:sp>
      <p:sp>
        <p:nvSpPr>
          <p:cNvPr id="11267" name="Rectangle 5"/>
          <p:cNvSpPr>
            <a:spLocks noChangeArrowheads="1"/>
          </p:cNvSpPr>
          <p:nvPr/>
        </p:nvSpPr>
        <p:spPr bwMode="auto">
          <a:xfrm>
            <a:off x="1105787" y="2826864"/>
            <a:ext cx="1051559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 typeface="Arial" panose="020B0604020202020204" pitchFamily="34" charset="0"/>
              <a:buChar char="•"/>
            </a:pPr>
            <a:r>
              <a:rPr lang="hu-HU" sz="2800" dirty="0">
                <a:latin typeface="Book Antiqua" panose="02040602050305030304" pitchFamily="18" charset="0"/>
              </a:rPr>
              <a:t>Egy városi futóverseny résztvevőinek és eredményeinek tárolását kell megoldani.</a:t>
            </a:r>
          </a:p>
          <a:p>
            <a:pPr marL="342900" indent="-342900">
              <a:buFont typeface="Arial" panose="020B0604020202020204" pitchFamily="34" charset="0"/>
              <a:buChar char="•"/>
            </a:pPr>
            <a:r>
              <a:rPr lang="hu-HU" sz="2800" dirty="0">
                <a:latin typeface="Book Antiqua" panose="02040602050305030304" pitchFamily="18" charset="0"/>
              </a:rPr>
              <a:t>Résztvevő neve </a:t>
            </a:r>
          </a:p>
          <a:p>
            <a:pPr marL="342900" indent="-342900">
              <a:buFont typeface="Arial" panose="020B0604020202020204" pitchFamily="34" charset="0"/>
              <a:buChar char="•"/>
            </a:pPr>
            <a:r>
              <a:rPr lang="hu-HU" sz="2800" dirty="0">
                <a:latin typeface="Book Antiqua" panose="02040602050305030304" pitchFamily="18" charset="0"/>
              </a:rPr>
              <a:t>születési ideje </a:t>
            </a:r>
          </a:p>
          <a:p>
            <a:pPr marL="800100" lvl="1" indent="-342900">
              <a:buFont typeface="Arial" panose="020B0604020202020204" pitchFamily="34" charset="0"/>
              <a:buChar char="•"/>
            </a:pPr>
            <a:r>
              <a:rPr lang="hu-HU" sz="2800" dirty="0">
                <a:latin typeface="Book Antiqua" panose="02040602050305030304" pitchFamily="18" charset="0"/>
              </a:rPr>
              <a:t>lakóhelye (</a:t>
            </a:r>
            <a:r>
              <a:rPr lang="hu-HU" sz="2800" dirty="0" err="1">
                <a:latin typeface="Book Antiqua" panose="02040602050305030304" pitchFamily="18" charset="0"/>
              </a:rPr>
              <a:t>irsz</a:t>
            </a:r>
            <a:r>
              <a:rPr lang="hu-HU" sz="2800" dirty="0">
                <a:latin typeface="Book Antiqua" panose="02040602050305030304" pitchFamily="18" charset="0"/>
              </a:rPr>
              <a:t>, város, utca/</a:t>
            </a:r>
            <a:r>
              <a:rPr lang="hu-HU" sz="2800" dirty="0" err="1">
                <a:latin typeface="Book Antiqua" panose="02040602050305030304" pitchFamily="18" charset="0"/>
              </a:rPr>
              <a:t>hsz</a:t>
            </a:r>
            <a:r>
              <a:rPr lang="hu-HU" sz="2800" dirty="0">
                <a:latin typeface="Book Antiqua" panose="02040602050305030304" pitchFamily="18" charset="0"/>
              </a:rPr>
              <a:t>) </a:t>
            </a:r>
          </a:p>
          <a:p>
            <a:pPr marL="800100" lvl="1" indent="-342900">
              <a:buFont typeface="Arial" panose="020B0604020202020204" pitchFamily="34" charset="0"/>
              <a:buChar char="•"/>
            </a:pPr>
            <a:r>
              <a:rPr lang="hu-HU" sz="2800" dirty="0">
                <a:latin typeface="Book Antiqua" panose="02040602050305030304" pitchFamily="18" charset="0"/>
              </a:rPr>
              <a:t>korcsoportja (serdülő, ifjúsági, felnőtt, szenior) </a:t>
            </a:r>
          </a:p>
          <a:p>
            <a:pPr marL="800100" lvl="1" indent="-342900">
              <a:buFont typeface="Arial" panose="020B0604020202020204" pitchFamily="34" charset="0"/>
              <a:buChar char="•"/>
            </a:pPr>
            <a:r>
              <a:rPr lang="hu-HU" sz="2800" dirty="0">
                <a:latin typeface="Book Antiqua" panose="02040602050305030304" pitchFamily="18" charset="0"/>
              </a:rPr>
              <a:t>időeredménye </a:t>
            </a:r>
          </a:p>
        </p:txBody>
      </p:sp>
    </p:spTree>
    <p:extLst>
      <p:ext uri="{BB962C8B-B14F-4D97-AF65-F5344CB8AC3E}">
        <p14:creationId xmlns:p14="http://schemas.microsoft.com/office/powerpoint/2010/main" val="2183543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515382"/>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Tree>
    <p:extLst>
      <p:ext uri="{BB962C8B-B14F-4D97-AF65-F5344CB8AC3E}">
        <p14:creationId xmlns:p14="http://schemas.microsoft.com/office/powerpoint/2010/main" val="3238943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Idézzük fel…</a:t>
            </a:r>
            <a:endParaRPr lang="hu-HU" dirty="0"/>
          </a:p>
        </p:txBody>
      </p:sp>
      <p:sp>
        <p:nvSpPr>
          <p:cNvPr id="3" name="Tartalom helye 2"/>
          <p:cNvSpPr>
            <a:spLocks noGrp="1"/>
          </p:cNvSpPr>
          <p:nvPr>
            <p:ph idx="1"/>
          </p:nvPr>
        </p:nvSpPr>
        <p:spPr>
          <a:xfrm>
            <a:off x="1445911" y="1743740"/>
            <a:ext cx="9760806" cy="5114260"/>
          </a:xfrm>
        </p:spPr>
        <p:txBody>
          <a:bodyPr>
            <a:normAutofit fontScale="92500" lnSpcReduction="20000"/>
          </a:bodyPr>
          <a:lstStyle/>
          <a:p>
            <a:pPr>
              <a:spcAft>
                <a:spcPts val="600"/>
              </a:spcAft>
            </a:pPr>
            <a:r>
              <a:rPr lang="hu-HU" sz="2400"/>
              <a:t>Milyen </a:t>
            </a:r>
            <a:r>
              <a:rPr lang="hu-HU" sz="2400" b="1">
                <a:solidFill>
                  <a:srgbClr val="0070C0"/>
                </a:solidFill>
              </a:rPr>
              <a:t>elemei</a:t>
            </a:r>
            <a:r>
              <a:rPr lang="hu-HU" sz="2400"/>
              <a:t> vannak egy adatbázisnak?</a:t>
            </a:r>
          </a:p>
          <a:p>
            <a:pPr>
              <a:spcAft>
                <a:spcPts val="600"/>
              </a:spcAft>
            </a:pPr>
            <a:r>
              <a:rPr lang="hu-HU" sz="2400"/>
              <a:t>Mi határozza meg az elemek tárolására használt </a:t>
            </a:r>
            <a:r>
              <a:rPr lang="hu-HU" sz="2400" b="1">
                <a:solidFill>
                  <a:srgbClr val="0070C0"/>
                </a:solidFill>
              </a:rPr>
              <a:t>adatszerkezetet</a:t>
            </a:r>
            <a:r>
              <a:rPr lang="hu-HU" sz="2400"/>
              <a:t>?</a:t>
            </a:r>
          </a:p>
          <a:p>
            <a:pPr>
              <a:spcAft>
                <a:spcPts val="600"/>
              </a:spcAft>
            </a:pPr>
            <a:r>
              <a:rPr lang="hu-HU" sz="2400"/>
              <a:t>Milyen szabályokat ír le a </a:t>
            </a:r>
            <a:r>
              <a:rPr lang="hu-HU" sz="2400" b="1">
                <a:solidFill>
                  <a:srgbClr val="0070C0"/>
                </a:solidFill>
              </a:rPr>
              <a:t>relációs adatmodell</a:t>
            </a:r>
            <a:r>
              <a:rPr lang="hu-HU" sz="2400"/>
              <a:t>?</a:t>
            </a:r>
          </a:p>
          <a:p>
            <a:pPr>
              <a:spcAft>
                <a:spcPts val="600"/>
              </a:spcAft>
            </a:pPr>
            <a:r>
              <a:rPr lang="hu-HU" sz="2400"/>
              <a:t>Mi az a </a:t>
            </a:r>
            <a:r>
              <a:rPr lang="hu-HU" sz="2400" b="1">
                <a:solidFill>
                  <a:srgbClr val="0070C0"/>
                </a:solidFill>
              </a:rPr>
              <a:t>redundancia</a:t>
            </a:r>
            <a:r>
              <a:rPr lang="hu-HU" sz="2400"/>
              <a:t>? Mi a „</a:t>
            </a:r>
            <a:r>
              <a:rPr lang="hu-HU" sz="2400" b="1">
                <a:solidFill>
                  <a:srgbClr val="0070C0"/>
                </a:solidFill>
              </a:rPr>
              <a:t>baj</a:t>
            </a:r>
            <a:r>
              <a:rPr lang="hu-HU" sz="2400"/>
              <a:t> vele”?</a:t>
            </a:r>
          </a:p>
          <a:p>
            <a:pPr>
              <a:spcAft>
                <a:spcPts val="600"/>
              </a:spcAft>
            </a:pPr>
            <a:r>
              <a:rPr lang="hu-HU" sz="2400"/>
              <a:t>Milyen két </a:t>
            </a:r>
            <a:r>
              <a:rPr lang="hu-HU" sz="2400" b="1">
                <a:solidFill>
                  <a:srgbClr val="0070C0"/>
                </a:solidFill>
              </a:rPr>
              <a:t>feltételeknek</a:t>
            </a:r>
            <a:r>
              <a:rPr lang="hu-HU" sz="2400"/>
              <a:t> kell megfelelnie egy jól megtervezett </a:t>
            </a:r>
            <a:r>
              <a:rPr lang="hu-HU" sz="2400" b="1">
                <a:solidFill>
                  <a:srgbClr val="0070C0"/>
                </a:solidFill>
              </a:rPr>
              <a:t>adatbázisnak</a:t>
            </a:r>
            <a:r>
              <a:rPr lang="hu-HU" sz="2400"/>
              <a:t>?</a:t>
            </a:r>
          </a:p>
          <a:p>
            <a:pPr>
              <a:spcAft>
                <a:spcPts val="600"/>
              </a:spcAft>
            </a:pPr>
            <a:r>
              <a:rPr lang="hu-HU" sz="2400" b="1">
                <a:solidFill>
                  <a:srgbClr val="0070C0"/>
                </a:solidFill>
              </a:rPr>
              <a:t>Hogyan</a:t>
            </a:r>
            <a:r>
              <a:rPr lang="hu-HU" sz="2400"/>
              <a:t> alakítunk ki </a:t>
            </a:r>
            <a:r>
              <a:rPr lang="hu-HU" sz="2400" b="1">
                <a:solidFill>
                  <a:srgbClr val="0070C0"/>
                </a:solidFill>
              </a:rPr>
              <a:t>redundancia</a:t>
            </a:r>
            <a:r>
              <a:rPr lang="hu-HU" sz="2400"/>
              <a:t> </a:t>
            </a:r>
            <a:r>
              <a:rPr lang="hu-HU" sz="2400" b="1">
                <a:solidFill>
                  <a:srgbClr val="0070C0"/>
                </a:solidFill>
              </a:rPr>
              <a:t>mentes</a:t>
            </a:r>
            <a:r>
              <a:rPr lang="hu-HU" sz="2400"/>
              <a:t> </a:t>
            </a:r>
            <a:r>
              <a:rPr lang="hu-HU" sz="2400" b="1">
                <a:solidFill>
                  <a:srgbClr val="0070C0"/>
                </a:solidFill>
              </a:rPr>
              <a:t>relációs</a:t>
            </a:r>
            <a:r>
              <a:rPr lang="hu-HU" sz="2400"/>
              <a:t> adatbázisokat?</a:t>
            </a:r>
          </a:p>
          <a:p>
            <a:pPr>
              <a:spcAft>
                <a:spcPts val="600"/>
              </a:spcAft>
            </a:pPr>
            <a:r>
              <a:rPr lang="hu-HU" sz="2400"/>
              <a:t>Mi az </a:t>
            </a:r>
            <a:r>
              <a:rPr lang="hu-HU" sz="2400" b="1">
                <a:solidFill>
                  <a:srgbClr val="0070C0"/>
                </a:solidFill>
              </a:rPr>
              <a:t>1NF</a:t>
            </a:r>
            <a:r>
              <a:rPr lang="hu-HU" sz="2400"/>
              <a:t>, </a:t>
            </a:r>
            <a:r>
              <a:rPr lang="hu-HU" sz="2400" b="1">
                <a:solidFill>
                  <a:srgbClr val="0070C0"/>
                </a:solidFill>
              </a:rPr>
              <a:t>2NF</a:t>
            </a:r>
            <a:r>
              <a:rPr lang="hu-HU" sz="2400"/>
              <a:t>, </a:t>
            </a:r>
            <a:r>
              <a:rPr lang="hu-HU" sz="2400" b="1">
                <a:solidFill>
                  <a:srgbClr val="0070C0"/>
                </a:solidFill>
              </a:rPr>
              <a:t>3NF</a:t>
            </a:r>
            <a:r>
              <a:rPr lang="hu-HU" sz="2400"/>
              <a:t>?</a:t>
            </a:r>
          </a:p>
          <a:p>
            <a:pPr>
              <a:spcAft>
                <a:spcPts val="600"/>
              </a:spcAft>
            </a:pPr>
            <a:r>
              <a:rPr lang="hu-HU" sz="2400"/>
              <a:t>Mi a </a:t>
            </a:r>
            <a:r>
              <a:rPr lang="hu-HU" sz="2400" b="1">
                <a:solidFill>
                  <a:srgbClr val="0070C0"/>
                </a:solidFill>
              </a:rPr>
              <a:t>részleges</a:t>
            </a:r>
            <a:r>
              <a:rPr lang="hu-HU" sz="2400"/>
              <a:t>, </a:t>
            </a:r>
            <a:r>
              <a:rPr lang="hu-HU" sz="2400" b="1">
                <a:solidFill>
                  <a:srgbClr val="0070C0"/>
                </a:solidFill>
              </a:rPr>
              <a:t>tranzitív</a:t>
            </a:r>
            <a:r>
              <a:rPr lang="hu-HU" sz="2400"/>
              <a:t> és </a:t>
            </a:r>
            <a:r>
              <a:rPr lang="hu-HU" sz="2400" b="1">
                <a:solidFill>
                  <a:srgbClr val="0070C0"/>
                </a:solidFill>
              </a:rPr>
              <a:t>teljes</a:t>
            </a:r>
            <a:r>
              <a:rPr lang="hu-HU" sz="2400"/>
              <a:t> funkcionális függés?</a:t>
            </a:r>
          </a:p>
          <a:p>
            <a:pPr>
              <a:spcAft>
                <a:spcPts val="600"/>
              </a:spcAft>
            </a:pPr>
            <a:r>
              <a:rPr lang="hu-HU" sz="2400"/>
              <a:t>Milyen </a:t>
            </a:r>
            <a:r>
              <a:rPr lang="hu-HU" sz="2400" b="1">
                <a:solidFill>
                  <a:srgbClr val="0070C0"/>
                </a:solidFill>
              </a:rPr>
              <a:t>technikát</a:t>
            </a:r>
            <a:r>
              <a:rPr lang="hu-HU" sz="2400"/>
              <a:t> használunk az 1NF-&gt;2NF, és a 2NF-&gt;3NF </a:t>
            </a:r>
            <a:r>
              <a:rPr lang="hu-HU" sz="2400" b="1">
                <a:solidFill>
                  <a:srgbClr val="0070C0"/>
                </a:solidFill>
              </a:rPr>
              <a:t>átalakításkor</a:t>
            </a:r>
            <a:r>
              <a:rPr lang="hu-HU" sz="2400"/>
              <a:t>?</a:t>
            </a:r>
          </a:p>
          <a:p>
            <a:pPr>
              <a:spcAft>
                <a:spcPts val="600"/>
              </a:spcAft>
            </a:pPr>
            <a:r>
              <a:rPr lang="hu-HU" sz="2400" b="1">
                <a:solidFill>
                  <a:srgbClr val="0070C0"/>
                </a:solidFill>
              </a:rPr>
              <a:t>Hogyan</a:t>
            </a:r>
            <a:r>
              <a:rPr lang="hu-HU" sz="2400"/>
              <a:t> írjuk le a táblák közötti </a:t>
            </a:r>
            <a:r>
              <a:rPr lang="hu-HU" sz="2400" b="1">
                <a:solidFill>
                  <a:srgbClr val="0070C0"/>
                </a:solidFill>
              </a:rPr>
              <a:t>kapcsolatokat</a:t>
            </a:r>
            <a:r>
              <a:rPr lang="hu-HU" sz="2400"/>
              <a:t> (relációs adatmodellben)?</a:t>
            </a:r>
          </a:p>
          <a:p>
            <a:pPr>
              <a:spcAft>
                <a:spcPts val="600"/>
              </a:spcAft>
            </a:pPr>
            <a:r>
              <a:rPr lang="hu-HU" sz="2400" b="1">
                <a:solidFill>
                  <a:srgbClr val="0070C0"/>
                </a:solidFill>
              </a:rPr>
              <a:t>Hol</a:t>
            </a:r>
            <a:r>
              <a:rPr lang="hu-HU" sz="2400"/>
              <a:t> helyezzük el az </a:t>
            </a:r>
            <a:r>
              <a:rPr lang="hu-HU" sz="2400" b="1">
                <a:solidFill>
                  <a:srgbClr val="0070C0"/>
                </a:solidFill>
              </a:rPr>
              <a:t>idegen</a:t>
            </a:r>
            <a:r>
              <a:rPr lang="hu-HU" sz="2400"/>
              <a:t> </a:t>
            </a:r>
            <a:r>
              <a:rPr lang="hu-HU" sz="2400" b="1">
                <a:solidFill>
                  <a:srgbClr val="0070C0"/>
                </a:solidFill>
              </a:rPr>
              <a:t>kulcsokat</a:t>
            </a:r>
            <a:r>
              <a:rPr lang="hu-HU" sz="2400"/>
              <a:t>?</a:t>
            </a:r>
            <a:endParaRPr lang="hu-HU" sz="2400" dirty="0"/>
          </a:p>
        </p:txBody>
      </p:sp>
    </p:spTree>
    <p:extLst>
      <p:ext uri="{BB962C8B-B14F-4D97-AF65-F5344CB8AC3E}">
        <p14:creationId xmlns:p14="http://schemas.microsoft.com/office/powerpoint/2010/main" val="4463855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hu-HU" dirty="0"/>
              <a:t>Erőemelő verseny</a:t>
            </a:r>
          </a:p>
        </p:txBody>
      </p:sp>
      <p:sp>
        <p:nvSpPr>
          <p:cNvPr id="11267" name="Rectangle 5"/>
          <p:cNvSpPr>
            <a:spLocks noChangeArrowheads="1"/>
          </p:cNvSpPr>
          <p:nvPr/>
        </p:nvSpPr>
        <p:spPr bwMode="auto">
          <a:xfrm>
            <a:off x="838201" y="1773702"/>
            <a:ext cx="1078318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u-HU" sz="2800" dirty="0">
                <a:latin typeface="Book Antiqua" panose="02040602050305030304" pitchFamily="18" charset="0"/>
              </a:rPr>
              <a:t>Egy erőemelő verseny résztvevőinek és eredményeiknek tárolását kell megoldania. A versenyzők különböző súlycsoportokba tartoznak. A súlycsoportok felső határát tartjuk nyilván. Két számban, guggolásban, és fekvenyomásban kell indulni.</a:t>
            </a:r>
          </a:p>
          <a:p>
            <a:endParaRPr lang="hu-HU" sz="2800" dirty="0">
              <a:latin typeface="Book Antiqua" panose="02040602050305030304" pitchFamily="18" charset="0"/>
            </a:endParaRPr>
          </a:p>
          <a:p>
            <a:r>
              <a:rPr lang="hu-HU" sz="2800" dirty="0">
                <a:latin typeface="Book Antiqua" panose="02040602050305030304" pitchFamily="18" charset="0"/>
              </a:rPr>
              <a:t>Résztvevő neve </a:t>
            </a:r>
          </a:p>
          <a:p>
            <a:pPr marL="342900" indent="-342900">
              <a:buFont typeface="Arial" panose="020B0604020202020204" pitchFamily="34" charset="0"/>
              <a:buChar char="•"/>
            </a:pPr>
            <a:r>
              <a:rPr lang="hu-HU" sz="2800" dirty="0">
                <a:latin typeface="Book Antiqua" panose="02040602050305030304" pitchFamily="18" charset="0"/>
              </a:rPr>
              <a:t>születési ideje </a:t>
            </a:r>
          </a:p>
          <a:p>
            <a:pPr marL="342900" indent="-342900">
              <a:buFont typeface="Arial" panose="020B0604020202020204" pitchFamily="34" charset="0"/>
              <a:buChar char="•"/>
            </a:pPr>
            <a:r>
              <a:rPr lang="hu-HU" sz="2800" dirty="0">
                <a:latin typeface="Book Antiqua" panose="02040602050305030304" pitchFamily="18" charset="0"/>
              </a:rPr>
              <a:t>lakóhelye (</a:t>
            </a:r>
            <a:r>
              <a:rPr lang="hu-HU" sz="2800" dirty="0" err="1">
                <a:latin typeface="Book Antiqua" panose="02040602050305030304" pitchFamily="18" charset="0"/>
              </a:rPr>
              <a:t>irsz</a:t>
            </a:r>
            <a:r>
              <a:rPr lang="hu-HU" sz="2800" dirty="0">
                <a:latin typeface="Book Antiqua" panose="02040602050305030304" pitchFamily="18" charset="0"/>
              </a:rPr>
              <a:t>, város, utca/</a:t>
            </a:r>
            <a:r>
              <a:rPr lang="hu-HU" sz="2800" dirty="0" err="1">
                <a:latin typeface="Book Antiqua" panose="02040602050305030304" pitchFamily="18" charset="0"/>
              </a:rPr>
              <a:t>hsz</a:t>
            </a:r>
            <a:r>
              <a:rPr lang="hu-HU" sz="2800" dirty="0">
                <a:latin typeface="Book Antiqua" panose="02040602050305030304" pitchFamily="18" charset="0"/>
              </a:rPr>
              <a:t>) </a:t>
            </a:r>
          </a:p>
          <a:p>
            <a:pPr marL="342900" indent="-342900">
              <a:buFont typeface="Arial" panose="020B0604020202020204" pitchFamily="34" charset="0"/>
              <a:buChar char="•"/>
            </a:pPr>
            <a:r>
              <a:rPr lang="hu-HU" sz="2800" dirty="0">
                <a:latin typeface="Book Antiqua" panose="02040602050305030304" pitchFamily="18" charset="0"/>
              </a:rPr>
              <a:t>súlycsoportjának felső határa </a:t>
            </a:r>
          </a:p>
          <a:p>
            <a:pPr marL="342900" indent="-342900">
              <a:buFont typeface="Arial" panose="020B0604020202020204" pitchFamily="34" charset="0"/>
              <a:buChar char="•"/>
            </a:pPr>
            <a:r>
              <a:rPr lang="hu-HU" sz="2800" dirty="0">
                <a:latin typeface="Book Antiqua" panose="02040602050305030304" pitchFamily="18" charset="0"/>
              </a:rPr>
              <a:t>eredménye fekvenyomásban </a:t>
            </a:r>
          </a:p>
          <a:p>
            <a:pPr marL="342900" indent="-342900">
              <a:buFont typeface="Arial" panose="020B0604020202020204" pitchFamily="34" charset="0"/>
              <a:buChar char="•"/>
            </a:pPr>
            <a:r>
              <a:rPr lang="hu-HU" sz="2800" dirty="0">
                <a:latin typeface="Book Antiqua" panose="02040602050305030304" pitchFamily="18" charset="0"/>
              </a:rPr>
              <a:t>eredménye guggolásban </a:t>
            </a:r>
          </a:p>
        </p:txBody>
      </p:sp>
    </p:spTree>
    <p:extLst>
      <p:ext uri="{BB962C8B-B14F-4D97-AF65-F5344CB8AC3E}">
        <p14:creationId xmlns:p14="http://schemas.microsoft.com/office/powerpoint/2010/main" val="26289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515382"/>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Tree>
    <p:extLst>
      <p:ext uri="{BB962C8B-B14F-4D97-AF65-F5344CB8AC3E}">
        <p14:creationId xmlns:p14="http://schemas.microsoft.com/office/powerpoint/2010/main" val="1025285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C989A7-A5FF-0CC8-CA0D-EDFF9CE77E6F}"/>
              </a:ext>
            </a:extLst>
          </p:cNvPr>
          <p:cNvSpPr>
            <a:spLocks noGrp="1"/>
          </p:cNvSpPr>
          <p:nvPr>
            <p:ph type="title"/>
          </p:nvPr>
        </p:nvSpPr>
        <p:spPr/>
        <p:txBody>
          <a:bodyPr/>
          <a:lstStyle/>
          <a:p>
            <a:r>
              <a:rPr lang="hu-HU" dirty="0"/>
              <a:t>Filmek</a:t>
            </a:r>
          </a:p>
        </p:txBody>
      </p:sp>
      <p:sp>
        <p:nvSpPr>
          <p:cNvPr id="3" name="Rectangle 5">
            <a:extLst>
              <a:ext uri="{FF2B5EF4-FFF2-40B4-BE49-F238E27FC236}">
                <a16:creationId xmlns:a16="http://schemas.microsoft.com/office/drawing/2014/main" id="{0E0D3B73-2983-8E87-CAA3-586593C891A7}"/>
              </a:ext>
            </a:extLst>
          </p:cNvPr>
          <p:cNvSpPr>
            <a:spLocks noChangeArrowheads="1"/>
          </p:cNvSpPr>
          <p:nvPr/>
        </p:nvSpPr>
        <p:spPr bwMode="auto">
          <a:xfrm>
            <a:off x="838201" y="2204589"/>
            <a:ext cx="1078318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u-HU" sz="2800" dirty="0">
                <a:latin typeface="Book Antiqua" panose="02040602050305030304" pitchFamily="18" charset="0"/>
              </a:rPr>
              <a:t>Filmek alábbi adatait tároljuk adatbázisban</a:t>
            </a:r>
          </a:p>
          <a:p>
            <a:pPr marL="457200" indent="-457200">
              <a:buFont typeface="Arial" panose="020B0604020202020204" pitchFamily="34" charset="0"/>
              <a:buChar char="•"/>
            </a:pPr>
            <a:r>
              <a:rPr lang="hu-HU" sz="2800" dirty="0">
                <a:latin typeface="Book Antiqua" panose="02040602050305030304" pitchFamily="18" charset="0"/>
              </a:rPr>
              <a:t>Cím </a:t>
            </a:r>
          </a:p>
          <a:p>
            <a:pPr marL="457200" indent="-457200">
              <a:buFont typeface="Arial" panose="020B0604020202020204" pitchFamily="34" charset="0"/>
              <a:buChar char="•"/>
            </a:pPr>
            <a:r>
              <a:rPr lang="hu-HU" sz="2800" dirty="0">
                <a:latin typeface="Book Antiqua" panose="02040602050305030304" pitchFamily="18" charset="0"/>
              </a:rPr>
              <a:t>Kategória (</a:t>
            </a:r>
            <a:r>
              <a:rPr lang="hu-HU" sz="2800" dirty="0" err="1">
                <a:latin typeface="Book Antiqua" panose="02040602050305030304" pitchFamily="18" charset="0"/>
              </a:rPr>
              <a:t>triller</a:t>
            </a:r>
            <a:r>
              <a:rPr lang="hu-HU" sz="2800" dirty="0">
                <a:latin typeface="Book Antiqua" panose="02040602050305030304" pitchFamily="18" charset="0"/>
              </a:rPr>
              <a:t>, kaland, western, vígjáték...) </a:t>
            </a:r>
          </a:p>
          <a:p>
            <a:pPr marL="457200" indent="-457200">
              <a:buFont typeface="Arial" panose="020B0604020202020204" pitchFamily="34" charset="0"/>
              <a:buChar char="•"/>
            </a:pPr>
            <a:r>
              <a:rPr lang="hu-HU" sz="2800" dirty="0">
                <a:latin typeface="Book Antiqua" panose="02040602050305030304" pitchFamily="18" charset="0"/>
              </a:rPr>
              <a:t>Készült (évszám) </a:t>
            </a:r>
          </a:p>
          <a:p>
            <a:pPr marL="457200" indent="-457200">
              <a:buFont typeface="Arial" panose="020B0604020202020204" pitchFamily="34" charset="0"/>
              <a:buChar char="•"/>
            </a:pPr>
            <a:r>
              <a:rPr lang="hu-HU" sz="2800" dirty="0">
                <a:latin typeface="Book Antiqua" panose="02040602050305030304" pitchFamily="18" charset="0"/>
              </a:rPr>
              <a:t>Időtartam (percben) </a:t>
            </a:r>
          </a:p>
          <a:p>
            <a:pPr marL="457200" indent="-457200">
              <a:buFont typeface="Arial" panose="020B0604020202020204" pitchFamily="34" charset="0"/>
              <a:buChar char="•"/>
            </a:pPr>
            <a:r>
              <a:rPr lang="hu-HU" sz="2800" dirty="0">
                <a:latin typeface="Book Antiqua" panose="02040602050305030304" pitchFamily="18" charset="0"/>
              </a:rPr>
              <a:t>Rendező neve </a:t>
            </a:r>
          </a:p>
          <a:p>
            <a:pPr marL="457200" indent="-457200">
              <a:buFont typeface="Arial" panose="020B0604020202020204" pitchFamily="34" charset="0"/>
              <a:buChar char="•"/>
            </a:pPr>
            <a:r>
              <a:rPr lang="hu-HU" sz="2800" dirty="0">
                <a:latin typeface="Book Antiqua" panose="02040602050305030304" pitchFamily="18" charset="0"/>
              </a:rPr>
              <a:t>Szereplő(k) neve </a:t>
            </a:r>
          </a:p>
          <a:p>
            <a:pPr marL="457200" indent="-457200">
              <a:buFont typeface="Arial" panose="020B0604020202020204" pitchFamily="34" charset="0"/>
              <a:buChar char="•"/>
            </a:pPr>
            <a:r>
              <a:rPr lang="hu-HU" sz="2800" dirty="0">
                <a:latin typeface="Book Antiqua" panose="02040602050305030304" pitchFamily="18" charset="0"/>
              </a:rPr>
              <a:t>A szerep amit játszik </a:t>
            </a:r>
          </a:p>
          <a:p>
            <a:pPr marL="457200" indent="-457200">
              <a:buFont typeface="Arial" panose="020B0604020202020204" pitchFamily="34" charset="0"/>
              <a:buChar char="•"/>
            </a:pPr>
            <a:r>
              <a:rPr lang="hu-HU" sz="2800" dirty="0">
                <a:latin typeface="Book Antiqua" panose="02040602050305030304" pitchFamily="18" charset="0"/>
              </a:rPr>
              <a:t>A film leírása</a:t>
            </a:r>
          </a:p>
        </p:txBody>
      </p:sp>
    </p:spTree>
    <p:extLst>
      <p:ext uri="{BB962C8B-B14F-4D97-AF65-F5344CB8AC3E}">
        <p14:creationId xmlns:p14="http://schemas.microsoft.com/office/powerpoint/2010/main" val="3035187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515382"/>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Tree>
    <p:extLst>
      <p:ext uri="{BB962C8B-B14F-4D97-AF65-F5344CB8AC3E}">
        <p14:creationId xmlns:p14="http://schemas.microsoft.com/office/powerpoint/2010/main" val="316434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FF">
              <a:alpha val="54902"/>
            </a:srgbClr>
          </a:solidFill>
        </p:spPr>
        <p:txBody>
          <a:bodyPr vert="horz" lIns="91440" tIns="45720" rIns="91440" bIns="45720" rtlCol="0" anchor="ctr">
            <a:normAutofit/>
          </a:bodyPr>
          <a:lstStyle/>
          <a:p>
            <a:r>
              <a:rPr lang="hu-HU" dirty="0"/>
              <a:t>Dolgozók</a:t>
            </a:r>
          </a:p>
        </p:txBody>
      </p:sp>
      <p:sp>
        <p:nvSpPr>
          <p:cNvPr id="7171" name="Rectangle 3"/>
          <p:cNvSpPr>
            <a:spLocks noGrp="1" noChangeArrowheads="1"/>
          </p:cNvSpPr>
          <p:nvPr>
            <p:ph type="body" idx="1"/>
          </p:nvPr>
        </p:nvSpPr>
        <p:spPr>
          <a:xfrm>
            <a:off x="1657792" y="1463040"/>
            <a:ext cx="8229600" cy="5310500"/>
          </a:xfrm>
        </p:spPr>
        <p:txBody>
          <a:bodyPr>
            <a:normAutofit fontScale="85000" lnSpcReduction="20000"/>
          </a:bodyPr>
          <a:lstStyle/>
          <a:p>
            <a:pPr marL="0" indent="0" eaLnBrk="1" hangingPunct="1">
              <a:buNone/>
            </a:pPr>
            <a:r>
              <a:rPr lang="hu-HU" dirty="0"/>
              <a:t>Tároljuk egy vállalat különböző osztályokon </a:t>
            </a:r>
            <a:r>
              <a:rPr lang="hu-HU" b="1" dirty="0">
                <a:solidFill>
                  <a:srgbClr val="0070C0"/>
                </a:solidFill>
              </a:rPr>
              <a:t>dolgozó</a:t>
            </a:r>
            <a:r>
              <a:rPr lang="hu-HU" dirty="0">
                <a:solidFill>
                  <a:srgbClr val="0070C0"/>
                </a:solidFill>
              </a:rPr>
              <a:t> </a:t>
            </a:r>
            <a:r>
              <a:rPr lang="hu-HU" dirty="0"/>
              <a:t>munkatársainak adatait! </a:t>
            </a:r>
          </a:p>
          <a:p>
            <a:pPr marL="0" indent="0" eaLnBrk="1" hangingPunct="1">
              <a:buNone/>
            </a:pPr>
            <a:endParaRPr lang="hu-HU" i="1" dirty="0"/>
          </a:p>
          <a:p>
            <a:pPr lvl="1"/>
            <a:r>
              <a:rPr lang="hu-HU" sz="2400" dirty="0"/>
              <a:t>Dolgozó neve</a:t>
            </a:r>
          </a:p>
          <a:p>
            <a:pPr lvl="1"/>
            <a:r>
              <a:rPr lang="hu-HU" sz="2400" dirty="0"/>
              <a:t>Személyi igazolvány, TB kártya, adószám</a:t>
            </a:r>
          </a:p>
          <a:p>
            <a:pPr lvl="1"/>
            <a:r>
              <a:rPr lang="hu-HU" sz="2400" dirty="0"/>
              <a:t>Születési idő</a:t>
            </a:r>
          </a:p>
          <a:p>
            <a:pPr lvl="1"/>
            <a:r>
              <a:rPr lang="hu-HU" sz="2400" dirty="0"/>
              <a:t>Születési hely</a:t>
            </a:r>
          </a:p>
          <a:p>
            <a:pPr lvl="1"/>
            <a:r>
              <a:rPr lang="hu-HU" sz="2400" dirty="0"/>
              <a:t>Állandó lakóhely</a:t>
            </a:r>
          </a:p>
          <a:p>
            <a:pPr lvl="1"/>
            <a:r>
              <a:rPr lang="hu-HU" sz="2400" dirty="0" err="1"/>
              <a:t>eMail</a:t>
            </a:r>
            <a:r>
              <a:rPr lang="hu-HU" sz="2400" dirty="0"/>
              <a:t> cím</a:t>
            </a:r>
          </a:p>
          <a:p>
            <a:pPr lvl="1"/>
            <a:r>
              <a:rPr lang="hu-HU" sz="2400" dirty="0"/>
              <a:t>Telefonszám</a:t>
            </a:r>
          </a:p>
          <a:p>
            <a:pPr lvl="1"/>
            <a:r>
              <a:rPr lang="hu-HU" sz="2400" dirty="0"/>
              <a:t>Mikortól dolgozik a cégnél</a:t>
            </a:r>
          </a:p>
          <a:p>
            <a:pPr lvl="1"/>
            <a:r>
              <a:rPr lang="hu-HU" sz="2400" dirty="0"/>
              <a:t>Osztály</a:t>
            </a:r>
          </a:p>
          <a:p>
            <a:pPr lvl="1"/>
            <a:r>
              <a:rPr lang="hu-HU" sz="2400" dirty="0"/>
              <a:t>Osztályvezető</a:t>
            </a:r>
          </a:p>
          <a:p>
            <a:pPr lvl="1"/>
            <a:r>
              <a:rPr lang="hu-HU" sz="2400" dirty="0"/>
              <a:t>Bruttó, és nettó fizetés</a:t>
            </a:r>
          </a:p>
          <a:p>
            <a:pPr lvl="1"/>
            <a:r>
              <a:rPr lang="hu-HU" sz="2400" dirty="0"/>
              <a:t>Szöveges életrajz</a:t>
            </a:r>
          </a:p>
          <a:p>
            <a:pPr lvl="1"/>
            <a:r>
              <a:rPr lang="hu-HU" sz="2400" dirty="0"/>
              <a:t>Fotó</a:t>
            </a:r>
          </a:p>
          <a:p>
            <a:pPr lvl="1"/>
            <a:r>
              <a:rPr lang="hu-HU" sz="2400" dirty="0"/>
              <a:t>Nyelvtudás</a:t>
            </a:r>
          </a:p>
          <a:p>
            <a:pPr lvl="1"/>
            <a:r>
              <a:rPr lang="hu-HU" sz="2400" dirty="0"/>
              <a:t>Nyelvtudás szintje, leírás, vizsga kompatibilitás</a:t>
            </a:r>
          </a:p>
          <a:p>
            <a:pPr eaLnBrk="1" hangingPunct="1"/>
            <a:endParaRPr lang="hu-HU"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3" y="4766310"/>
            <a:ext cx="3275522" cy="165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265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223" name="Téglalap 8"/>
          <p:cNvSpPr>
            <a:spLocks noChangeArrowheads="1"/>
          </p:cNvSpPr>
          <p:nvPr/>
        </p:nvSpPr>
        <p:spPr bwMode="auto">
          <a:xfrm>
            <a:off x="338911" y="1787940"/>
            <a:ext cx="2473233" cy="5016758"/>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Feladat:</a:t>
            </a:r>
          </a:p>
          <a:p>
            <a:r>
              <a:rPr lang="hu-HU" sz="1600" dirty="0">
                <a:latin typeface="Book Antiqua" panose="02040602050305030304" pitchFamily="18" charset="0"/>
              </a:rPr>
              <a:t>Dolgozó neve</a:t>
            </a:r>
          </a:p>
          <a:p>
            <a:r>
              <a:rPr lang="hu-HU" sz="1600" dirty="0">
                <a:latin typeface="Book Antiqua" panose="02040602050305030304" pitchFamily="18" charset="0"/>
              </a:rPr>
              <a:t>Személyi igazolvány, TB kártya, adószám</a:t>
            </a:r>
          </a:p>
          <a:p>
            <a:r>
              <a:rPr lang="hu-HU" sz="1600" dirty="0">
                <a:latin typeface="Book Antiqua" panose="02040602050305030304" pitchFamily="18" charset="0"/>
              </a:rPr>
              <a:t>Születési idő</a:t>
            </a:r>
          </a:p>
          <a:p>
            <a:r>
              <a:rPr lang="hu-HU" sz="1600" dirty="0">
                <a:latin typeface="Book Antiqua" panose="02040602050305030304" pitchFamily="18" charset="0"/>
              </a:rPr>
              <a:t>Születési hely</a:t>
            </a:r>
          </a:p>
          <a:p>
            <a:r>
              <a:rPr lang="hu-HU" sz="1600" dirty="0">
                <a:latin typeface="Book Antiqua" panose="02040602050305030304" pitchFamily="18" charset="0"/>
              </a:rPr>
              <a:t>Állandó lakóhely</a:t>
            </a:r>
          </a:p>
          <a:p>
            <a:r>
              <a:rPr lang="hu-HU" sz="1600" dirty="0" err="1">
                <a:latin typeface="Book Antiqua" panose="02040602050305030304" pitchFamily="18" charset="0"/>
              </a:rPr>
              <a:t>eMail</a:t>
            </a:r>
            <a:r>
              <a:rPr lang="hu-HU" sz="1600" dirty="0">
                <a:latin typeface="Book Antiqua" panose="02040602050305030304" pitchFamily="18" charset="0"/>
              </a:rPr>
              <a:t> cím</a:t>
            </a:r>
          </a:p>
          <a:p>
            <a:r>
              <a:rPr lang="hu-HU" sz="1600" dirty="0">
                <a:latin typeface="Book Antiqua" panose="02040602050305030304" pitchFamily="18" charset="0"/>
              </a:rPr>
              <a:t>Telefonszám</a:t>
            </a:r>
          </a:p>
          <a:p>
            <a:r>
              <a:rPr lang="hu-HU" sz="1600" dirty="0">
                <a:latin typeface="Book Antiqua" panose="02040602050305030304" pitchFamily="18" charset="0"/>
              </a:rPr>
              <a:t>Mikortól dolgozik a cégnél</a:t>
            </a:r>
          </a:p>
          <a:p>
            <a:r>
              <a:rPr lang="hu-HU" sz="1600" dirty="0">
                <a:latin typeface="Book Antiqua" panose="02040602050305030304" pitchFamily="18" charset="0"/>
              </a:rPr>
              <a:t>Osztály</a:t>
            </a:r>
          </a:p>
          <a:p>
            <a:r>
              <a:rPr lang="hu-HU" sz="1600" dirty="0">
                <a:latin typeface="Book Antiqua" panose="02040602050305030304" pitchFamily="18" charset="0"/>
              </a:rPr>
              <a:t>Osztályvezető</a:t>
            </a:r>
          </a:p>
          <a:p>
            <a:r>
              <a:rPr lang="hu-HU" sz="1600" dirty="0">
                <a:latin typeface="Book Antiqua" panose="02040602050305030304" pitchFamily="18" charset="0"/>
              </a:rPr>
              <a:t>Bruttó, és nettó fizetés</a:t>
            </a:r>
          </a:p>
          <a:p>
            <a:r>
              <a:rPr lang="hu-HU" sz="1600" dirty="0">
                <a:latin typeface="Book Antiqua" panose="02040602050305030304" pitchFamily="18" charset="0"/>
              </a:rPr>
              <a:t>Szöveges életrajz</a:t>
            </a:r>
          </a:p>
          <a:p>
            <a:r>
              <a:rPr lang="hu-HU" sz="1600" dirty="0">
                <a:latin typeface="Book Antiqua" panose="02040602050305030304" pitchFamily="18" charset="0"/>
              </a:rPr>
              <a:t>Fotó</a:t>
            </a:r>
          </a:p>
          <a:p>
            <a:r>
              <a:rPr lang="hu-HU" sz="1600" dirty="0">
                <a:latin typeface="Book Antiqua" panose="02040602050305030304" pitchFamily="18" charset="0"/>
              </a:rPr>
              <a:t>Nyelvtudás</a:t>
            </a:r>
          </a:p>
          <a:p>
            <a:r>
              <a:rPr lang="hu-HU" sz="1600" dirty="0">
                <a:latin typeface="Book Antiqua" panose="02040602050305030304" pitchFamily="18" charset="0"/>
              </a:rPr>
              <a:t>Nyelvtudás szintje, leírás, vizsga kompatibilitás</a:t>
            </a:r>
          </a:p>
        </p:txBody>
      </p:sp>
      <p:sp>
        <p:nvSpPr>
          <p:cNvPr id="10243" name="Text Box 3"/>
          <p:cNvSpPr txBox="1">
            <a:spLocks noChangeArrowheads="1"/>
          </p:cNvSpPr>
          <p:nvPr/>
        </p:nvSpPr>
        <p:spPr bwMode="auto">
          <a:xfrm>
            <a:off x="3863976" y="457201"/>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52178"/>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Tree>
    <p:extLst>
      <p:ext uri="{BB962C8B-B14F-4D97-AF65-F5344CB8AC3E}">
        <p14:creationId xmlns:p14="http://schemas.microsoft.com/office/powerpoint/2010/main" val="3128741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hu-HU" dirty="0"/>
              <a:t>Megrendelések</a:t>
            </a:r>
          </a:p>
        </p:txBody>
      </p:sp>
      <p:sp>
        <p:nvSpPr>
          <p:cNvPr id="15363" name="Rectangle 3"/>
          <p:cNvSpPr>
            <a:spLocks noGrp="1" noChangeArrowheads="1"/>
          </p:cNvSpPr>
          <p:nvPr>
            <p:ph type="body" idx="1"/>
          </p:nvPr>
        </p:nvSpPr>
        <p:spPr>
          <a:xfrm>
            <a:off x="1981200" y="1981200"/>
            <a:ext cx="8229600" cy="4616152"/>
          </a:xfrm>
        </p:spPr>
        <p:txBody>
          <a:bodyPr/>
          <a:lstStyle/>
          <a:p>
            <a:pPr eaLnBrk="1" hangingPunct="1"/>
            <a:r>
              <a:rPr lang="hu-HU" dirty="0"/>
              <a:t>Tároljuk egy vállalat </a:t>
            </a:r>
            <a:r>
              <a:rPr lang="hu-HU" b="1" dirty="0">
                <a:solidFill>
                  <a:srgbClr val="0070C0"/>
                </a:solidFill>
              </a:rPr>
              <a:t>megrendeléseihez</a:t>
            </a:r>
            <a:r>
              <a:rPr lang="hu-HU" dirty="0">
                <a:solidFill>
                  <a:srgbClr val="0070C0"/>
                </a:solidFill>
              </a:rPr>
              <a:t> </a:t>
            </a:r>
            <a:r>
              <a:rPr lang="hu-HU" dirty="0"/>
              <a:t>kapcsolódó adatokat! </a:t>
            </a:r>
          </a:p>
          <a:p>
            <a:pPr lvl="1" eaLnBrk="1" hangingPunct="1"/>
            <a:r>
              <a:rPr lang="hu-HU" sz="2000" dirty="0"/>
              <a:t>Megrendelés kódja</a:t>
            </a:r>
          </a:p>
          <a:p>
            <a:pPr lvl="1" eaLnBrk="1" hangingPunct="1"/>
            <a:r>
              <a:rPr lang="hu-HU" sz="2000" dirty="0"/>
              <a:t>~ Dátuma </a:t>
            </a:r>
          </a:p>
          <a:p>
            <a:pPr lvl="1" eaLnBrk="1" hangingPunct="1"/>
            <a:r>
              <a:rPr lang="hu-HU" sz="2000" dirty="0"/>
              <a:t>Vevő kódja</a:t>
            </a:r>
          </a:p>
          <a:p>
            <a:pPr lvl="1" eaLnBrk="1" hangingPunct="1"/>
            <a:r>
              <a:rPr lang="hu-HU" sz="2000" dirty="0"/>
              <a:t>~ neve</a:t>
            </a:r>
          </a:p>
          <a:p>
            <a:pPr lvl="1" eaLnBrk="1" hangingPunct="1"/>
            <a:r>
              <a:rPr lang="hu-HU" sz="2000" dirty="0"/>
              <a:t>~ telefonszáma</a:t>
            </a:r>
          </a:p>
          <a:p>
            <a:pPr lvl="1" eaLnBrk="1" hangingPunct="1"/>
            <a:r>
              <a:rPr lang="hu-HU" sz="2000" dirty="0"/>
              <a:t>~ lakcíme</a:t>
            </a:r>
          </a:p>
          <a:p>
            <a:pPr lvl="1" eaLnBrk="1" hangingPunct="1"/>
            <a:r>
              <a:rPr lang="hu-HU" sz="2000" dirty="0"/>
              <a:t>Termék kódja</a:t>
            </a:r>
          </a:p>
          <a:p>
            <a:pPr lvl="1" eaLnBrk="1" hangingPunct="1"/>
            <a:r>
              <a:rPr lang="hu-HU" sz="2000" dirty="0"/>
              <a:t>~ Termék neve </a:t>
            </a:r>
          </a:p>
          <a:p>
            <a:pPr lvl="1" eaLnBrk="1" hangingPunct="1"/>
            <a:r>
              <a:rPr lang="hu-HU" sz="2000" dirty="0"/>
              <a:t>~ Termék ára (egységár)</a:t>
            </a:r>
          </a:p>
          <a:p>
            <a:pPr lvl="1" eaLnBrk="1" hangingPunct="1"/>
            <a:r>
              <a:rPr lang="hu-HU" sz="2000" dirty="0"/>
              <a:t>~ Rendelt mennyiség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457201"/>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
        <p:nvSpPr>
          <p:cNvPr id="4" name="Téglalap 8">
            <a:extLst>
              <a:ext uri="{FF2B5EF4-FFF2-40B4-BE49-F238E27FC236}">
                <a16:creationId xmlns:a16="http://schemas.microsoft.com/office/drawing/2014/main" id="{F05BF3FC-663F-A1B7-5008-5E8C447730FA}"/>
              </a:ext>
            </a:extLst>
          </p:cNvPr>
          <p:cNvSpPr>
            <a:spLocks noChangeArrowheads="1"/>
          </p:cNvSpPr>
          <p:nvPr/>
        </p:nvSpPr>
        <p:spPr bwMode="auto">
          <a:xfrm>
            <a:off x="338911" y="2963010"/>
            <a:ext cx="2700338" cy="304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u-HU" sz="1600" b="1" dirty="0">
                <a:latin typeface="Book Antiqua" panose="02040602050305030304" pitchFamily="18" charset="0"/>
              </a:rPr>
              <a:t>Feladat:</a:t>
            </a:r>
          </a:p>
          <a:p>
            <a:r>
              <a:rPr lang="hu-HU" sz="1600" dirty="0">
                <a:latin typeface="Book Antiqua" panose="02040602050305030304" pitchFamily="18" charset="0"/>
              </a:rPr>
              <a:t>Megrendelés kódja</a:t>
            </a:r>
          </a:p>
          <a:p>
            <a:r>
              <a:rPr lang="hu-HU" sz="1600" dirty="0">
                <a:latin typeface="Book Antiqua" panose="02040602050305030304" pitchFamily="18" charset="0"/>
              </a:rPr>
              <a:t>~ Dátuma </a:t>
            </a:r>
          </a:p>
          <a:p>
            <a:r>
              <a:rPr lang="hu-HU" sz="1600" dirty="0">
                <a:latin typeface="Book Antiqua" panose="02040602050305030304" pitchFamily="18" charset="0"/>
              </a:rPr>
              <a:t>Vevő kódja</a:t>
            </a:r>
          </a:p>
          <a:p>
            <a:r>
              <a:rPr lang="hu-HU" sz="1600" dirty="0">
                <a:latin typeface="Book Antiqua" panose="02040602050305030304" pitchFamily="18" charset="0"/>
              </a:rPr>
              <a:t>~ neve</a:t>
            </a:r>
          </a:p>
          <a:p>
            <a:r>
              <a:rPr lang="hu-HU" sz="1600" dirty="0">
                <a:latin typeface="Book Antiqua" panose="02040602050305030304" pitchFamily="18" charset="0"/>
              </a:rPr>
              <a:t>~ telefonszáma</a:t>
            </a:r>
          </a:p>
          <a:p>
            <a:r>
              <a:rPr lang="hu-HU" sz="1600" dirty="0">
                <a:latin typeface="Book Antiqua" panose="02040602050305030304" pitchFamily="18" charset="0"/>
              </a:rPr>
              <a:t>~ lakcíme</a:t>
            </a:r>
          </a:p>
          <a:p>
            <a:r>
              <a:rPr lang="hu-HU" sz="1600" dirty="0">
                <a:latin typeface="Book Antiqua" panose="02040602050305030304" pitchFamily="18" charset="0"/>
              </a:rPr>
              <a:t>Termék kódja</a:t>
            </a:r>
          </a:p>
          <a:p>
            <a:r>
              <a:rPr lang="hu-HU" sz="1600" dirty="0">
                <a:latin typeface="Book Antiqua" panose="02040602050305030304" pitchFamily="18" charset="0"/>
              </a:rPr>
              <a:t>~ Termék neve </a:t>
            </a:r>
          </a:p>
          <a:p>
            <a:r>
              <a:rPr lang="hu-HU" sz="1600" dirty="0">
                <a:latin typeface="Book Antiqua" panose="02040602050305030304" pitchFamily="18" charset="0"/>
              </a:rPr>
              <a:t>~ Termék ára</a:t>
            </a:r>
          </a:p>
          <a:p>
            <a:r>
              <a:rPr lang="hu-HU" sz="1600" dirty="0">
                <a:latin typeface="Book Antiqua" panose="02040602050305030304" pitchFamily="18" charset="0"/>
              </a:rPr>
              <a:t>~ Rendelt mennyiség</a:t>
            </a:r>
            <a:br>
              <a:rPr lang="hu-HU" sz="1600" dirty="0">
                <a:latin typeface="Book Antiqua" panose="02040602050305030304" pitchFamily="18" charset="0"/>
              </a:rPr>
            </a:br>
            <a:r>
              <a:rPr lang="hu-HU" sz="1600" dirty="0">
                <a:latin typeface="Book Antiqua" panose="02040602050305030304" pitchFamily="18" charset="0"/>
              </a:rPr>
              <a:t>~ KATEGÓRIA??? </a:t>
            </a:r>
          </a:p>
        </p:txBody>
      </p:sp>
    </p:spTree>
    <p:extLst>
      <p:ext uri="{BB962C8B-B14F-4D97-AF65-F5344CB8AC3E}">
        <p14:creationId xmlns:p14="http://schemas.microsoft.com/office/powerpoint/2010/main" val="639952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53208" y="99546"/>
            <a:ext cx="8229600" cy="1371600"/>
          </a:xfrm>
        </p:spPr>
        <p:txBody>
          <a:bodyPr/>
          <a:lstStyle/>
          <a:p>
            <a:r>
              <a:rPr lang="hu-HU" dirty="0"/>
              <a:t>Ügyfélszolgálat</a:t>
            </a:r>
          </a:p>
        </p:txBody>
      </p:sp>
      <p:graphicFrame>
        <p:nvGraphicFramePr>
          <p:cNvPr id="3" name="Táblázat 2"/>
          <p:cNvGraphicFramePr>
            <a:graphicFrameLocks noGrp="1"/>
          </p:cNvGraphicFramePr>
          <p:nvPr>
            <p:extLst>
              <p:ext uri="{D42A27DB-BD31-4B8C-83A1-F6EECF244321}">
                <p14:modId xmlns:p14="http://schemas.microsoft.com/office/powerpoint/2010/main" val="1906688878"/>
              </p:ext>
            </p:extLst>
          </p:nvPr>
        </p:nvGraphicFramePr>
        <p:xfrm>
          <a:off x="364564" y="1677058"/>
          <a:ext cx="2016224" cy="4796790"/>
        </p:xfrm>
        <a:graphic>
          <a:graphicData uri="http://schemas.openxmlformats.org/drawingml/2006/table">
            <a:tbl>
              <a:tblPr>
                <a:tableStyleId>{5C22544A-7EE6-4342-B048-85BDC9FD1C3A}</a:tableStyleId>
              </a:tblPr>
              <a:tblGrid>
                <a:gridCol w="2016224">
                  <a:extLst>
                    <a:ext uri="{9D8B030D-6E8A-4147-A177-3AD203B41FA5}">
                      <a16:colId xmlns:a16="http://schemas.microsoft.com/office/drawing/2014/main" val="20000"/>
                    </a:ext>
                  </a:extLst>
                </a:gridCol>
              </a:tblGrid>
              <a:tr h="190500">
                <a:tc>
                  <a:txBody>
                    <a:bodyPr/>
                    <a:lstStyle/>
                    <a:p>
                      <a:pPr algn="l" fontAlgn="b"/>
                      <a:endParaRPr lang="hu-HU" sz="1800" b="0" i="0" u="none" strike="noStrike" dirty="0">
                        <a:solidFill>
                          <a:srgbClr val="FFFFFF"/>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0"/>
                  </a:ext>
                </a:extLst>
              </a:tr>
              <a:tr h="190500">
                <a:tc>
                  <a:txBody>
                    <a:bodyPr/>
                    <a:lstStyle/>
                    <a:p>
                      <a:pPr marL="285750" indent="-285750" algn="l" fontAlgn="b">
                        <a:buFont typeface="Arial" pitchFamily="34" charset="0"/>
                        <a:buChar char="•"/>
                      </a:pPr>
                      <a:r>
                        <a:rPr lang="hu-HU" sz="1800" b="1" u="none" strike="noStrike" dirty="0">
                          <a:effectLst/>
                          <a:latin typeface="Book Antiqua" panose="02040602050305030304" pitchFamily="18" charset="0"/>
                        </a:rPr>
                        <a:t>Tárolni kell:</a:t>
                      </a:r>
                    </a:p>
                    <a:p>
                      <a:pPr marL="285750" indent="-285750" algn="l" fontAlgn="b">
                        <a:buFont typeface="Arial" pitchFamily="34" charset="0"/>
                        <a:buChar char="•"/>
                      </a:pPr>
                      <a:r>
                        <a:rPr lang="hu-HU" sz="1800" u="none" strike="noStrike" dirty="0">
                          <a:effectLst/>
                          <a:latin typeface="Book Antiqua" panose="02040602050305030304" pitchFamily="18" charset="0"/>
                        </a:rPr>
                        <a:t>Dolgozó kódja</a:t>
                      </a:r>
                      <a:endParaRPr lang="hu-HU" sz="1800" b="1"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1"/>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Személyi</a:t>
                      </a:r>
                      <a:r>
                        <a:rPr lang="hu-HU" sz="1800" u="none" strike="noStrike" baseline="0" dirty="0">
                          <a:effectLst/>
                          <a:latin typeface="Book Antiqua" panose="02040602050305030304" pitchFamily="18" charset="0"/>
                        </a:rPr>
                        <a:t> ig. sz.</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Dolgozó neve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Születési ideje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Dolgozó fizetése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5"/>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Szoba száma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6"/>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Szoba emelete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7"/>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Szoba telefonja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8"/>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kódja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9"/>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neve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0"/>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ára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1"/>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készlete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2"/>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minimum készlete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3"/>
                  </a:ext>
                </a:extLst>
              </a:tr>
            </a:tbl>
          </a:graphicData>
        </a:graphic>
      </p:graphicFrame>
      <p:sp>
        <p:nvSpPr>
          <p:cNvPr id="4" name="Téglalap 3"/>
          <p:cNvSpPr/>
          <p:nvPr/>
        </p:nvSpPr>
        <p:spPr>
          <a:xfrm>
            <a:off x="2666082" y="1853123"/>
            <a:ext cx="9331287" cy="4801314"/>
          </a:xfrm>
          <a:prstGeom prst="rect">
            <a:avLst/>
          </a:prstGeom>
        </p:spPr>
        <p:txBody>
          <a:bodyPr wrap="square">
            <a:spAutoFit/>
          </a:bodyPr>
          <a:lstStyle/>
          <a:p>
            <a:r>
              <a:rPr lang="hu-HU" dirty="0">
                <a:latin typeface="Book Antiqua" panose="02040602050305030304" pitchFamily="18" charset="0"/>
              </a:rPr>
              <a:t>Egy különböző termékeket forgalmazó cégénél telefonos ügyfélszolgálat működik. </a:t>
            </a:r>
            <a:br>
              <a:rPr lang="hu-HU" dirty="0">
                <a:latin typeface="Book Antiqua" panose="02040602050305030304" pitchFamily="18" charset="0"/>
              </a:rPr>
            </a:br>
            <a:br>
              <a:rPr lang="hu-HU" dirty="0">
                <a:latin typeface="Book Antiqua" panose="02040602050305030304" pitchFamily="18" charset="0"/>
              </a:rPr>
            </a:br>
            <a:r>
              <a:rPr lang="hu-HU" b="1" dirty="0">
                <a:latin typeface="Book Antiqua" panose="02040602050305030304" pitchFamily="18" charset="0"/>
              </a:rPr>
              <a:t>Az ügyfélszolgálati dolgozók a forgalmazott termékekkel kapcsolatban adnak ügyfélszolgálati tájékoztatást.</a:t>
            </a:r>
            <a:br>
              <a:rPr lang="hu-HU" b="1" dirty="0">
                <a:latin typeface="Book Antiqua" panose="02040602050305030304" pitchFamily="18" charset="0"/>
              </a:rPr>
            </a:br>
            <a:br>
              <a:rPr lang="hu-HU" b="1" dirty="0">
                <a:latin typeface="Book Antiqua" panose="02040602050305030304" pitchFamily="18" charset="0"/>
              </a:rPr>
            </a:br>
            <a:r>
              <a:rPr lang="hu-HU" b="1" dirty="0">
                <a:latin typeface="Book Antiqua" panose="02040602050305030304" pitchFamily="18" charset="0"/>
              </a:rPr>
              <a:t>Egy</a:t>
            </a:r>
            <a:r>
              <a:rPr lang="hu-HU" dirty="0">
                <a:latin typeface="Book Antiqua" panose="02040602050305030304" pitchFamily="18" charset="0"/>
              </a:rPr>
              <a:t> </a:t>
            </a:r>
            <a:r>
              <a:rPr lang="hu-HU" b="1" dirty="0">
                <a:latin typeface="Book Antiqua" panose="02040602050305030304" pitchFamily="18" charset="0"/>
              </a:rPr>
              <a:t>dolgozó</a:t>
            </a:r>
            <a:r>
              <a:rPr lang="hu-HU" dirty="0">
                <a:latin typeface="Book Antiqua" panose="02040602050305030304" pitchFamily="18" charset="0"/>
              </a:rPr>
              <a:t> </a:t>
            </a:r>
            <a:r>
              <a:rPr lang="hu-HU" b="1" dirty="0">
                <a:latin typeface="Book Antiqua" panose="02040602050305030304" pitchFamily="18" charset="0"/>
              </a:rPr>
              <a:t>több</a:t>
            </a:r>
            <a:r>
              <a:rPr lang="hu-HU" dirty="0">
                <a:latin typeface="Book Antiqua" panose="02040602050305030304" pitchFamily="18" charset="0"/>
              </a:rPr>
              <a:t> </a:t>
            </a:r>
            <a:r>
              <a:rPr lang="hu-HU" b="1" dirty="0">
                <a:latin typeface="Book Antiqua" panose="02040602050305030304" pitchFamily="18" charset="0"/>
              </a:rPr>
              <a:t>termékkel</a:t>
            </a:r>
            <a:r>
              <a:rPr lang="hu-HU" dirty="0">
                <a:latin typeface="Book Antiqua" panose="02040602050305030304" pitchFamily="18" charset="0"/>
              </a:rPr>
              <a:t> , ugyanazzal a </a:t>
            </a:r>
            <a:r>
              <a:rPr lang="hu-HU" b="1" dirty="0">
                <a:latin typeface="Book Antiqua" panose="02040602050305030304" pitchFamily="18" charset="0"/>
              </a:rPr>
              <a:t>termékkel</a:t>
            </a:r>
            <a:r>
              <a:rPr lang="hu-HU" dirty="0">
                <a:latin typeface="Book Antiqua" panose="02040602050305030304" pitchFamily="18" charset="0"/>
              </a:rPr>
              <a:t> </a:t>
            </a:r>
            <a:r>
              <a:rPr lang="hu-HU" b="1" dirty="0">
                <a:latin typeface="Book Antiqua" panose="02040602050305030304" pitchFamily="18" charset="0"/>
              </a:rPr>
              <a:t>több</a:t>
            </a:r>
            <a:r>
              <a:rPr lang="hu-HU" dirty="0">
                <a:latin typeface="Book Antiqua" panose="02040602050305030304" pitchFamily="18" charset="0"/>
              </a:rPr>
              <a:t> </a:t>
            </a:r>
            <a:r>
              <a:rPr lang="hu-HU" b="1" dirty="0">
                <a:latin typeface="Book Antiqua" panose="02040602050305030304" pitchFamily="18" charset="0"/>
              </a:rPr>
              <a:t>dolgozó</a:t>
            </a:r>
            <a:r>
              <a:rPr lang="hu-HU" dirty="0">
                <a:latin typeface="Book Antiqua" panose="02040602050305030304" pitchFamily="18" charset="0"/>
              </a:rPr>
              <a:t> is  </a:t>
            </a:r>
            <a:r>
              <a:rPr lang="hu-HU" dirty="0">
                <a:solidFill>
                  <a:schemeClr val="dk1"/>
                </a:solidFill>
                <a:latin typeface="Book Antiqua" panose="02040602050305030304" pitchFamily="18" charset="0"/>
              </a:rPr>
              <a:t>foglalkozhat.</a:t>
            </a:r>
            <a:br>
              <a:rPr lang="hu-HU" b="1" dirty="0">
                <a:latin typeface="Book Antiqua" panose="02040602050305030304" pitchFamily="18" charset="0"/>
              </a:rPr>
            </a:br>
            <a:br>
              <a:rPr lang="hu-HU" b="1" dirty="0">
                <a:latin typeface="Book Antiqua" panose="02040602050305030304" pitchFamily="18" charset="0"/>
              </a:rPr>
            </a:br>
            <a:r>
              <a:rPr lang="hu-HU" dirty="0">
                <a:latin typeface="Book Antiqua" panose="02040602050305030304" pitchFamily="18" charset="0"/>
              </a:rPr>
              <a:t>A dolgozók különböző </a:t>
            </a:r>
            <a:r>
              <a:rPr lang="hu-HU" b="1" dirty="0">
                <a:latin typeface="Book Antiqua" panose="02040602050305030304" pitchFamily="18" charset="0"/>
              </a:rPr>
              <a:t>irodákban</a:t>
            </a:r>
            <a:r>
              <a:rPr lang="hu-HU" dirty="0">
                <a:latin typeface="Book Antiqua" panose="02040602050305030304" pitchFamily="18" charset="0"/>
              </a:rPr>
              <a:t> dolgoznak, és a cég által forgalmazott </a:t>
            </a:r>
            <a:r>
              <a:rPr lang="hu-HU" b="1" dirty="0">
                <a:latin typeface="Book Antiqua" panose="02040602050305030304" pitchFamily="18" charset="0"/>
              </a:rPr>
              <a:t>termékekkel</a:t>
            </a:r>
            <a:r>
              <a:rPr lang="hu-HU" dirty="0">
                <a:latin typeface="Book Antiqua" panose="02040602050305030304" pitchFamily="18" charset="0"/>
              </a:rPr>
              <a:t> </a:t>
            </a:r>
            <a:r>
              <a:rPr lang="hu-HU" b="1" dirty="0">
                <a:latin typeface="Book Antiqua" panose="02040602050305030304" pitchFamily="18" charset="0"/>
              </a:rPr>
              <a:t>kapcsolatban</a:t>
            </a:r>
            <a:r>
              <a:rPr lang="hu-HU" dirty="0">
                <a:latin typeface="Book Antiqua" panose="02040602050305030304" pitchFamily="18" charset="0"/>
              </a:rPr>
              <a:t> adnak </a:t>
            </a:r>
            <a:r>
              <a:rPr lang="hu-HU" b="1" dirty="0">
                <a:latin typeface="Book Antiqua" panose="02040602050305030304" pitchFamily="18" charset="0"/>
              </a:rPr>
              <a:t>felvilágosítást</a:t>
            </a:r>
            <a:r>
              <a:rPr lang="hu-HU" dirty="0">
                <a:latin typeface="Book Antiqua" panose="02040602050305030304" pitchFamily="18" charset="0"/>
              </a:rPr>
              <a:t>.</a:t>
            </a:r>
          </a:p>
          <a:p>
            <a:endParaRPr lang="hu-HU" dirty="0">
              <a:latin typeface="Book Antiqua" panose="02040602050305030304" pitchFamily="18" charset="0"/>
            </a:endParaRPr>
          </a:p>
          <a:p>
            <a:r>
              <a:rPr lang="hu-HU" dirty="0">
                <a:latin typeface="Book Antiqua" panose="02040602050305030304" pitchFamily="18" charset="0"/>
              </a:rPr>
              <a:t>Nyilván szeretné tartani az ügyfélszolgálati </a:t>
            </a:r>
            <a:r>
              <a:rPr lang="hu-HU" b="1" dirty="0">
                <a:latin typeface="Book Antiqua" panose="02040602050305030304" pitchFamily="18" charset="0"/>
              </a:rPr>
              <a:t>dolgozókat</a:t>
            </a:r>
            <a:r>
              <a:rPr lang="hu-HU" dirty="0">
                <a:latin typeface="Book Antiqua" panose="02040602050305030304" pitchFamily="18" charset="0"/>
              </a:rPr>
              <a:t>, és az általuk kezelt </a:t>
            </a:r>
            <a:r>
              <a:rPr lang="hu-HU" b="1" dirty="0">
                <a:latin typeface="Book Antiqua" panose="02040602050305030304" pitchFamily="18" charset="0"/>
              </a:rPr>
              <a:t>termékeket</a:t>
            </a:r>
            <a:r>
              <a:rPr lang="hu-HU" dirty="0">
                <a:latin typeface="Book Antiqua" panose="02040602050305030304" pitchFamily="18" charset="0"/>
              </a:rPr>
              <a:t>.</a:t>
            </a:r>
          </a:p>
          <a:p>
            <a:endParaRPr lang="hu-HU" dirty="0">
              <a:latin typeface="Book Antiqua" panose="02040602050305030304" pitchFamily="18" charset="0"/>
            </a:endParaRPr>
          </a:p>
          <a:p>
            <a:r>
              <a:rPr lang="hu-HU" dirty="0">
                <a:latin typeface="Book Antiqua" panose="02040602050305030304" pitchFamily="18" charset="0"/>
              </a:rPr>
              <a:t>A nyilvántartásnak tartalmaznia kell, a dolgozó irodájának, és a dolgozó által kezelt termékeknek az adatait is.</a:t>
            </a:r>
          </a:p>
          <a:p>
            <a:endParaRPr lang="hu-HU" dirty="0">
              <a:latin typeface="Book Antiqua" panose="02040602050305030304" pitchFamily="18" charset="0"/>
            </a:endParaRPr>
          </a:p>
          <a:p>
            <a:r>
              <a:rPr lang="hu-HU" dirty="0">
                <a:latin typeface="Book Antiqua" panose="02040602050305030304" pitchFamily="18" charset="0"/>
              </a:rPr>
              <a:t>Készítse el az 1NF, 2NF, 3NF változatot!</a:t>
            </a:r>
          </a:p>
          <a:p>
            <a:r>
              <a:rPr lang="hu-HU" dirty="0">
                <a:latin typeface="Book Antiqua" panose="02040602050305030304" pitchFamily="18" charset="0"/>
              </a:rPr>
              <a:t>Jelölje a </a:t>
            </a:r>
            <a:r>
              <a:rPr lang="hu-HU" b="1" u="sng" dirty="0">
                <a:latin typeface="Book Antiqua" panose="02040602050305030304" pitchFamily="18" charset="0"/>
              </a:rPr>
              <a:t>kulcsokat, idegen kulcsokat</a:t>
            </a:r>
            <a:r>
              <a:rPr lang="hu-HU" dirty="0">
                <a:latin typeface="Book Antiqua" panose="02040602050305030304" pitchFamily="18" charset="0"/>
              </a:rPr>
              <a:t> és </a:t>
            </a:r>
            <a:r>
              <a:rPr lang="hu-HU" b="1" u="sng" dirty="0">
                <a:latin typeface="Book Antiqua" panose="02040602050305030304" pitchFamily="18" charset="0"/>
              </a:rPr>
              <a:t>kapcsolatokat</a:t>
            </a:r>
            <a:r>
              <a:rPr lang="hu-HU" dirty="0">
                <a:latin typeface="Book Antiqua" panose="02040602050305030304" pitchFamily="18" charset="0"/>
              </a:rPr>
              <a:t>!</a:t>
            </a:r>
          </a:p>
        </p:txBody>
      </p:sp>
    </p:spTree>
    <p:extLst>
      <p:ext uri="{BB962C8B-B14F-4D97-AF65-F5344CB8AC3E}">
        <p14:creationId xmlns:p14="http://schemas.microsoft.com/office/powerpoint/2010/main" val="16728086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457201"/>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graphicFrame>
        <p:nvGraphicFramePr>
          <p:cNvPr id="4" name="Táblázat 3">
            <a:extLst>
              <a:ext uri="{FF2B5EF4-FFF2-40B4-BE49-F238E27FC236}">
                <a16:creationId xmlns:a16="http://schemas.microsoft.com/office/drawing/2014/main" id="{CD3A1D3B-DCAA-98D6-523F-A32BEA46C25B}"/>
              </a:ext>
            </a:extLst>
          </p:cNvPr>
          <p:cNvGraphicFramePr>
            <a:graphicFrameLocks noGrp="1"/>
          </p:cNvGraphicFramePr>
          <p:nvPr>
            <p:extLst>
              <p:ext uri="{D42A27DB-BD31-4B8C-83A1-F6EECF244321}">
                <p14:modId xmlns:p14="http://schemas.microsoft.com/office/powerpoint/2010/main" val="3826045981"/>
              </p:ext>
            </p:extLst>
          </p:nvPr>
        </p:nvGraphicFramePr>
        <p:xfrm>
          <a:off x="364563" y="2139284"/>
          <a:ext cx="2554906" cy="4248150"/>
        </p:xfrm>
        <a:graphic>
          <a:graphicData uri="http://schemas.openxmlformats.org/drawingml/2006/table">
            <a:tbl>
              <a:tblPr>
                <a:tableStyleId>{5C22544A-7EE6-4342-B048-85BDC9FD1C3A}</a:tableStyleId>
              </a:tblPr>
              <a:tblGrid>
                <a:gridCol w="2554906">
                  <a:extLst>
                    <a:ext uri="{9D8B030D-6E8A-4147-A177-3AD203B41FA5}">
                      <a16:colId xmlns:a16="http://schemas.microsoft.com/office/drawing/2014/main" val="20000"/>
                    </a:ext>
                  </a:extLst>
                </a:gridCol>
              </a:tblGrid>
              <a:tr h="190500">
                <a:tc>
                  <a:txBody>
                    <a:bodyPr/>
                    <a:lstStyle/>
                    <a:p>
                      <a:pPr algn="l" fontAlgn="b"/>
                      <a:endParaRPr lang="hu-HU" sz="1800" b="0" i="0" u="none" strike="noStrike" dirty="0">
                        <a:solidFill>
                          <a:srgbClr val="FFFFFF"/>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0"/>
                  </a:ext>
                </a:extLst>
              </a:tr>
              <a:tr h="190500">
                <a:tc>
                  <a:txBody>
                    <a:bodyPr/>
                    <a:lstStyle/>
                    <a:p>
                      <a:pPr marL="0" indent="0" algn="l" fontAlgn="b">
                        <a:buFont typeface="Arial" pitchFamily="34" charset="0"/>
                        <a:buNone/>
                      </a:pPr>
                      <a:r>
                        <a:rPr lang="hu-HU" sz="1800" b="1" u="none" strike="noStrike" dirty="0">
                          <a:effectLst/>
                          <a:latin typeface="Book Antiqua" panose="02040602050305030304" pitchFamily="18" charset="0"/>
                        </a:rPr>
                        <a:t>Tárolni kell:</a:t>
                      </a:r>
                    </a:p>
                    <a:p>
                      <a:pPr marL="285750" indent="-285750" algn="l" fontAlgn="b">
                        <a:buFont typeface="Arial" pitchFamily="34" charset="0"/>
                        <a:buChar char="•"/>
                      </a:pPr>
                      <a:r>
                        <a:rPr lang="hu-HU" sz="1800" u="none" strike="noStrike" dirty="0">
                          <a:effectLst/>
                          <a:latin typeface="Book Antiqua" panose="02040602050305030304" pitchFamily="18" charset="0"/>
                        </a:rPr>
                        <a:t>Dolgozó kódja</a:t>
                      </a:r>
                      <a:endParaRPr lang="hu-HU" sz="1800" b="1"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1"/>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Személyi</a:t>
                      </a:r>
                      <a:r>
                        <a:rPr lang="hu-HU" sz="1800" u="none" strike="noStrike" baseline="0" dirty="0">
                          <a:effectLst/>
                          <a:latin typeface="Book Antiqua" panose="02040602050305030304" pitchFamily="18" charset="0"/>
                        </a:rPr>
                        <a:t> ig. sz.</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Dolgozó neve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Születési ideje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Dolgozó fizetése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5"/>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Szoba száma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6"/>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Szoba emelete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7"/>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Szoba telefonja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8"/>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kódja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9"/>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neve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0"/>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ára</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1"/>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készlete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2"/>
                  </a:ext>
                </a:extLst>
              </a:tr>
              <a:tr h="190500">
                <a:tc>
                  <a:txBody>
                    <a:bodyPr/>
                    <a:lstStyle/>
                    <a:p>
                      <a:pPr marL="285750" indent="-285750" algn="l" fontAlgn="b">
                        <a:buFont typeface="Arial" pitchFamily="34" charset="0"/>
                        <a:buChar char="•"/>
                      </a:pPr>
                      <a:r>
                        <a:rPr lang="hu-HU" sz="1800" u="none" strike="noStrike" dirty="0">
                          <a:effectLst/>
                          <a:latin typeface="Book Antiqua" panose="02040602050305030304" pitchFamily="18" charset="0"/>
                        </a:rPr>
                        <a:t>Termék </a:t>
                      </a:r>
                      <a:r>
                        <a:rPr lang="hu-HU" sz="1800" u="none" strike="noStrike" dirty="0" err="1">
                          <a:effectLst/>
                          <a:latin typeface="Book Antiqua" panose="02040602050305030304" pitchFamily="18" charset="0"/>
                        </a:rPr>
                        <a:t>min.készlete</a:t>
                      </a:r>
                      <a:endParaRPr lang="hu-HU"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746437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Mik is ezek?</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717" y="1268761"/>
            <a:ext cx="3960812" cy="264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6"/>
          <p:cNvGraphicFramePr>
            <a:graphicFrameLocks noChangeAspect="1"/>
          </p:cNvGraphicFramePr>
          <p:nvPr/>
        </p:nvGraphicFramePr>
        <p:xfrm>
          <a:off x="1736488" y="4229123"/>
          <a:ext cx="8685212" cy="2346325"/>
        </p:xfrm>
        <a:graphic>
          <a:graphicData uri="http://schemas.openxmlformats.org/presentationml/2006/ole">
            <mc:AlternateContent xmlns:mc="http://schemas.openxmlformats.org/markup-compatibility/2006">
              <mc:Choice xmlns:v="urn:schemas-microsoft-com:vml" Requires="v">
                <p:oleObj name="Munkalap" r:id="rId3" imgW="5429250" imgH="1466698" progId="Excel.Sheet.8">
                  <p:embed/>
                </p:oleObj>
              </mc:Choice>
              <mc:Fallback>
                <p:oleObj name="Munkalap" r:id="rId3" imgW="5429250" imgH="1466698" progId="Excel.Sheet.8">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488" y="4229123"/>
                        <a:ext cx="8685212" cy="2346325"/>
                      </a:xfrm>
                      <a:prstGeom prst="rect">
                        <a:avLst/>
                      </a:prstGeom>
                      <a:solidFill>
                        <a:schemeClr val="bg1"/>
                      </a:solidFill>
                      <a:ln>
                        <a:noFill/>
                      </a:ln>
                      <a:effectLst/>
                    </p:spPr>
                  </p:pic>
                </p:oleObj>
              </mc:Fallback>
            </mc:AlternateContent>
          </a:graphicData>
        </a:graphic>
      </p:graphicFrame>
      <p:sp>
        <p:nvSpPr>
          <p:cNvPr id="9" name="Lefelé nyíl 8"/>
          <p:cNvSpPr/>
          <p:nvPr/>
        </p:nvSpPr>
        <p:spPr>
          <a:xfrm>
            <a:off x="7602301" y="4149080"/>
            <a:ext cx="358775" cy="44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0" name="Lefelé nyíl 9"/>
          <p:cNvSpPr/>
          <p:nvPr/>
        </p:nvSpPr>
        <p:spPr>
          <a:xfrm>
            <a:off x="9366014" y="4149080"/>
            <a:ext cx="358775" cy="44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1" name="Téglalap 10"/>
          <p:cNvSpPr/>
          <p:nvPr/>
        </p:nvSpPr>
        <p:spPr>
          <a:xfrm>
            <a:off x="6905614" y="4757760"/>
            <a:ext cx="1915886" cy="1757341"/>
          </a:xfrm>
          <a:prstGeom prst="rect">
            <a:avLst/>
          </a:prstGeom>
          <a:solidFill>
            <a:srgbClr val="9999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p:cNvSpPr/>
          <p:nvPr/>
        </p:nvSpPr>
        <p:spPr>
          <a:xfrm>
            <a:off x="8843271" y="4754584"/>
            <a:ext cx="1531258" cy="1760516"/>
          </a:xfrm>
          <a:prstGeom prst="rect">
            <a:avLst/>
          </a:prstGeom>
          <a:solidFill>
            <a:srgbClr val="9999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Lefelé nyíl 14"/>
          <p:cNvSpPr/>
          <p:nvPr/>
        </p:nvSpPr>
        <p:spPr>
          <a:xfrm>
            <a:off x="9618188" y="822672"/>
            <a:ext cx="358775" cy="44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6" name="Téglalap 15"/>
          <p:cNvSpPr/>
          <p:nvPr/>
        </p:nvSpPr>
        <p:spPr>
          <a:xfrm>
            <a:off x="9386888" y="1650207"/>
            <a:ext cx="928688" cy="1757363"/>
          </a:xfrm>
          <a:prstGeom prst="rect">
            <a:avLst/>
          </a:prstGeom>
          <a:solidFill>
            <a:srgbClr val="9999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7" name="Objektum 16"/>
          <p:cNvGraphicFramePr>
            <a:graphicFrameLocks noChangeAspect="1"/>
          </p:cNvGraphicFramePr>
          <p:nvPr/>
        </p:nvGraphicFramePr>
        <p:xfrm>
          <a:off x="1814730" y="2592154"/>
          <a:ext cx="3747871" cy="932414"/>
        </p:xfrm>
        <a:graphic>
          <a:graphicData uri="http://schemas.openxmlformats.org/presentationml/2006/ole">
            <mc:AlternateContent xmlns:mc="http://schemas.openxmlformats.org/markup-compatibility/2006">
              <mc:Choice xmlns:v="urn:schemas-microsoft-com:vml" Requires="v">
                <p:oleObj name="Munkalap" r:id="rId5" imgW="4600602" imgH="1142899" progId="Excel.Sheet.8">
                  <p:embed/>
                </p:oleObj>
              </mc:Choice>
              <mc:Fallback>
                <p:oleObj name="Munkalap" r:id="rId5" imgW="4600602" imgH="1142899" progId="Excel.Sheet.8">
                  <p:embed/>
                  <p:pic>
                    <p:nvPicPr>
                      <p:cNvPr id="17" name="Objektum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730" y="2592154"/>
                        <a:ext cx="3747871" cy="932414"/>
                      </a:xfrm>
                      <a:prstGeom prst="rect">
                        <a:avLst/>
                      </a:prstGeom>
                      <a:solidFill>
                        <a:schemeClr val="bg1"/>
                      </a:solidFill>
                      <a:ln>
                        <a:noFill/>
                      </a:ln>
                    </p:spPr>
                  </p:pic>
                </p:oleObj>
              </mc:Fallback>
            </mc:AlternateContent>
          </a:graphicData>
        </a:graphic>
      </p:graphicFrame>
      <p:graphicFrame>
        <p:nvGraphicFramePr>
          <p:cNvPr id="18" name="Objektum 17"/>
          <p:cNvGraphicFramePr>
            <a:graphicFrameLocks noChangeAspect="1"/>
          </p:cNvGraphicFramePr>
          <p:nvPr/>
        </p:nvGraphicFramePr>
        <p:xfrm>
          <a:off x="3937896" y="1497013"/>
          <a:ext cx="1629467" cy="782628"/>
        </p:xfrm>
        <a:graphic>
          <a:graphicData uri="http://schemas.openxmlformats.org/presentationml/2006/ole">
            <mc:AlternateContent xmlns:mc="http://schemas.openxmlformats.org/markup-compatibility/2006">
              <mc:Choice xmlns:v="urn:schemas-microsoft-com:vml" Requires="v">
                <p:oleObj name="Munkalap" r:id="rId7" imgW="2038324" imgH="981209" progId="Excel.Sheet.8">
                  <p:embed/>
                </p:oleObj>
              </mc:Choice>
              <mc:Fallback>
                <p:oleObj name="Munkalap" r:id="rId7" imgW="2038324" imgH="981209" progId="Excel.Sheet.8">
                  <p:embed/>
                  <p:pic>
                    <p:nvPicPr>
                      <p:cNvPr id="18" name="Objektum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896" y="1497013"/>
                        <a:ext cx="1629467" cy="782628"/>
                      </a:xfrm>
                      <a:prstGeom prst="rect">
                        <a:avLst/>
                      </a:prstGeom>
                      <a:solidFill>
                        <a:schemeClr val="bg1"/>
                      </a:solidFill>
                      <a:ln>
                        <a:noFill/>
                      </a:ln>
                    </p:spPr>
                  </p:pic>
                </p:oleObj>
              </mc:Fallback>
            </mc:AlternateContent>
          </a:graphicData>
        </a:graphic>
      </p:graphicFrame>
      <p:graphicFrame>
        <p:nvGraphicFramePr>
          <p:cNvPr id="19" name="Objektum 18"/>
          <p:cNvGraphicFramePr>
            <a:graphicFrameLocks noChangeAspect="1"/>
          </p:cNvGraphicFramePr>
          <p:nvPr/>
        </p:nvGraphicFramePr>
        <p:xfrm>
          <a:off x="1847851" y="1508126"/>
          <a:ext cx="1400175" cy="690171"/>
        </p:xfrm>
        <a:graphic>
          <a:graphicData uri="http://schemas.openxmlformats.org/presentationml/2006/ole">
            <mc:AlternateContent xmlns:mc="http://schemas.openxmlformats.org/markup-compatibility/2006">
              <mc:Choice xmlns:v="urn:schemas-microsoft-com:vml" Requires="v">
                <p:oleObj name="Munkalap" r:id="rId9" imgW="2619506" imgH="1295411" progId="Excel.Sheet.8">
                  <p:embed/>
                </p:oleObj>
              </mc:Choice>
              <mc:Fallback>
                <p:oleObj name="Munkalap" r:id="rId9" imgW="2619506" imgH="1295411" progId="Excel.Sheet.8">
                  <p:embed/>
                  <p:pic>
                    <p:nvPicPr>
                      <p:cNvPr id="19" name="Objektum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851" y="1508126"/>
                        <a:ext cx="1400175" cy="690171"/>
                      </a:xfrm>
                      <a:prstGeom prst="rect">
                        <a:avLst/>
                      </a:prstGeom>
                      <a:solidFill>
                        <a:schemeClr val="bg1"/>
                      </a:solidFill>
                      <a:ln>
                        <a:noFill/>
                      </a:ln>
                    </p:spPr>
                  </p:pic>
                </p:oleObj>
              </mc:Fallback>
            </mc:AlternateContent>
          </a:graphicData>
        </a:graphic>
      </p:graphicFrame>
      <p:sp>
        <p:nvSpPr>
          <p:cNvPr id="20" name="Lefelé nyíl 19"/>
          <p:cNvSpPr/>
          <p:nvPr/>
        </p:nvSpPr>
        <p:spPr>
          <a:xfrm>
            <a:off x="4752727" y="2305843"/>
            <a:ext cx="358775" cy="44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1" name="Lefelé nyíl 20"/>
          <p:cNvSpPr/>
          <p:nvPr/>
        </p:nvSpPr>
        <p:spPr>
          <a:xfrm>
            <a:off x="5240090" y="2305843"/>
            <a:ext cx="358775" cy="44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2" name="Lefelé nyíl 21"/>
          <p:cNvSpPr/>
          <p:nvPr/>
        </p:nvSpPr>
        <p:spPr>
          <a:xfrm>
            <a:off x="1791813" y="1198215"/>
            <a:ext cx="358775" cy="44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extLst>
      <p:ext uri="{BB962C8B-B14F-4D97-AF65-F5344CB8AC3E}">
        <p14:creationId xmlns:p14="http://schemas.microsoft.com/office/powerpoint/2010/main" val="2212244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Könyvek</a:t>
            </a:r>
          </a:p>
        </p:txBody>
      </p:sp>
      <p:sp>
        <p:nvSpPr>
          <p:cNvPr id="17410" name="Rectangle 2"/>
          <p:cNvSpPr>
            <a:spLocks noGrp="1" noChangeArrowheads="1"/>
          </p:cNvSpPr>
          <p:nvPr>
            <p:ph idx="1"/>
          </p:nvPr>
        </p:nvSpPr>
        <p:spPr>
          <a:xfrm>
            <a:off x="1981200" y="1147572"/>
            <a:ext cx="8229600" cy="5848137"/>
          </a:xfrm>
        </p:spPr>
        <p:txBody>
          <a:bodyPr>
            <a:noAutofit/>
          </a:bodyPr>
          <a:lstStyle/>
          <a:p>
            <a:pPr marL="0" indent="0">
              <a:lnSpc>
                <a:spcPct val="80000"/>
              </a:lnSpc>
              <a:buNone/>
            </a:pPr>
            <a:endParaRPr lang="hu-HU" sz="1600" i="1" dirty="0"/>
          </a:p>
          <a:p>
            <a:pPr marL="0" indent="0" eaLnBrk="1" hangingPunct="1">
              <a:lnSpc>
                <a:spcPct val="80000"/>
              </a:lnSpc>
              <a:buNone/>
            </a:pPr>
            <a:r>
              <a:rPr lang="hu-HU" sz="2000" dirty="0"/>
              <a:t>Különböző </a:t>
            </a:r>
            <a:r>
              <a:rPr lang="hu-HU" sz="2000" b="1" dirty="0">
                <a:solidFill>
                  <a:srgbClr val="0070C0"/>
                </a:solidFill>
              </a:rPr>
              <a:t>kiadványok</a:t>
            </a:r>
            <a:r>
              <a:rPr lang="hu-HU" sz="2000" dirty="0">
                <a:solidFill>
                  <a:srgbClr val="0070C0"/>
                </a:solidFill>
              </a:rPr>
              <a:t> </a:t>
            </a:r>
            <a:r>
              <a:rPr lang="hu-HU" sz="2000" dirty="0"/>
              <a:t>adatait kell lekezelnünk. Az alábbi adatokat tároljuk.</a:t>
            </a:r>
            <a:r>
              <a:rPr lang="hu-HU" sz="1800" dirty="0"/>
              <a:t> </a:t>
            </a:r>
            <a:br>
              <a:rPr lang="hu-HU" sz="1600" dirty="0"/>
            </a:br>
            <a:endParaRPr lang="hu-HU" sz="1600" dirty="0"/>
          </a:p>
          <a:p>
            <a:pPr lvl="1" eaLnBrk="1" hangingPunct="1">
              <a:lnSpc>
                <a:spcPct val="80000"/>
              </a:lnSpc>
            </a:pPr>
            <a:r>
              <a:rPr lang="hu-HU" sz="1800" dirty="0"/>
              <a:t>Könyv címe </a:t>
            </a:r>
          </a:p>
          <a:p>
            <a:pPr lvl="1" eaLnBrk="1" hangingPunct="1">
              <a:lnSpc>
                <a:spcPct val="80000"/>
              </a:lnSpc>
            </a:pPr>
            <a:r>
              <a:rPr lang="hu-HU" sz="1800" dirty="0"/>
              <a:t>Könyv ISBN száma </a:t>
            </a:r>
          </a:p>
          <a:p>
            <a:pPr lvl="1" eaLnBrk="1" hangingPunct="1">
              <a:lnSpc>
                <a:spcPct val="80000"/>
              </a:lnSpc>
            </a:pPr>
            <a:r>
              <a:rPr lang="hu-HU" sz="1800" dirty="0"/>
              <a:t>Idézetek a könyvből (egy idézet csak egy könyvből származhat) </a:t>
            </a:r>
          </a:p>
          <a:p>
            <a:pPr lvl="1" eaLnBrk="1" hangingPunct="1">
              <a:lnSpc>
                <a:spcPct val="80000"/>
              </a:lnSpc>
            </a:pPr>
            <a:r>
              <a:rPr lang="hu-HU" sz="1800" dirty="0"/>
              <a:t>Idézet oldalszáma a könyvben </a:t>
            </a:r>
          </a:p>
          <a:p>
            <a:pPr lvl="1" eaLnBrk="1" hangingPunct="1">
              <a:lnSpc>
                <a:spcPct val="80000"/>
              </a:lnSpc>
            </a:pPr>
            <a:r>
              <a:rPr lang="hu-HU" sz="1800" dirty="0"/>
              <a:t>Kiadási év </a:t>
            </a:r>
          </a:p>
          <a:p>
            <a:pPr lvl="1" eaLnBrk="1" hangingPunct="1">
              <a:lnSpc>
                <a:spcPct val="80000"/>
              </a:lnSpc>
            </a:pPr>
            <a:r>
              <a:rPr lang="hu-HU" sz="1800" dirty="0"/>
              <a:t>Kategória(novellás kötet, antológia, útleírás, dráma...) </a:t>
            </a:r>
          </a:p>
          <a:p>
            <a:pPr lvl="1" eaLnBrk="1" hangingPunct="1">
              <a:lnSpc>
                <a:spcPct val="80000"/>
              </a:lnSpc>
            </a:pPr>
            <a:r>
              <a:rPr lang="hu-HU" sz="1800" dirty="0"/>
              <a:t>Ára</a:t>
            </a:r>
          </a:p>
          <a:p>
            <a:pPr lvl="1" eaLnBrk="1" hangingPunct="1">
              <a:lnSpc>
                <a:spcPct val="80000"/>
              </a:lnSpc>
            </a:pPr>
            <a:r>
              <a:rPr lang="hu-HU" sz="1800" dirty="0"/>
              <a:t>Kapható (dátum) </a:t>
            </a:r>
          </a:p>
          <a:p>
            <a:pPr lvl="1" eaLnBrk="1" hangingPunct="1">
              <a:lnSpc>
                <a:spcPct val="80000"/>
              </a:lnSpc>
            </a:pPr>
            <a:r>
              <a:rPr lang="hu-HU" sz="1800" dirty="0"/>
              <a:t>Terjedelem </a:t>
            </a:r>
          </a:p>
          <a:p>
            <a:pPr lvl="1" eaLnBrk="1" hangingPunct="1">
              <a:lnSpc>
                <a:spcPct val="80000"/>
              </a:lnSpc>
            </a:pPr>
            <a:r>
              <a:rPr lang="hu-HU" sz="1800" dirty="0"/>
              <a:t>Feljegyzés a könyvről </a:t>
            </a:r>
          </a:p>
          <a:p>
            <a:pPr lvl="1" eaLnBrk="1" hangingPunct="1">
              <a:lnSpc>
                <a:spcPct val="80000"/>
              </a:lnSpc>
            </a:pPr>
            <a:r>
              <a:rPr lang="hu-HU" sz="1800" dirty="0"/>
              <a:t>A könyv kiadója </a:t>
            </a:r>
          </a:p>
          <a:p>
            <a:pPr lvl="1" eaLnBrk="1" hangingPunct="1">
              <a:lnSpc>
                <a:spcPct val="80000"/>
              </a:lnSpc>
            </a:pPr>
            <a:r>
              <a:rPr lang="hu-HU" sz="1800" dirty="0"/>
              <a:t>Kiadó címe </a:t>
            </a:r>
          </a:p>
          <a:p>
            <a:pPr lvl="1" eaLnBrk="1" hangingPunct="1">
              <a:lnSpc>
                <a:spcPct val="80000"/>
              </a:lnSpc>
            </a:pPr>
            <a:r>
              <a:rPr lang="hu-HU" sz="1800" dirty="0"/>
              <a:t>Kiadó telefonszáma </a:t>
            </a:r>
          </a:p>
          <a:p>
            <a:pPr lvl="1" eaLnBrk="1" hangingPunct="1">
              <a:lnSpc>
                <a:spcPct val="80000"/>
              </a:lnSpc>
            </a:pPr>
            <a:r>
              <a:rPr lang="hu-HU" sz="1800" dirty="0"/>
              <a:t>Szerző neve (lehet több szerző is) </a:t>
            </a:r>
          </a:p>
          <a:p>
            <a:pPr lvl="1" eaLnBrk="1" hangingPunct="1">
              <a:lnSpc>
                <a:spcPct val="80000"/>
              </a:lnSpc>
            </a:pPr>
            <a:r>
              <a:rPr lang="hu-HU" sz="1800" dirty="0"/>
              <a:t>Szerző nemzetisége </a:t>
            </a:r>
          </a:p>
          <a:p>
            <a:pPr lvl="1" eaLnBrk="1" hangingPunct="1">
              <a:lnSpc>
                <a:spcPct val="80000"/>
              </a:lnSpc>
            </a:pPr>
            <a:r>
              <a:rPr lang="hu-HU" sz="1800" dirty="0"/>
              <a:t>Jegyzet a szerzőről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63976" y="457201"/>
            <a:ext cx="877163" cy="646331"/>
          </a:xfrm>
          <a:prstGeom prst="rect">
            <a:avLst/>
          </a:prstGeom>
          <a:solidFill>
            <a:srgbClr val="FAFAFB"/>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u="sng" noProof="1">
                <a:latin typeface="Book Antiqua" panose="02040602050305030304" pitchFamily="18" charset="0"/>
              </a:rPr>
              <a:t>Tábla</a:t>
            </a:r>
          </a:p>
          <a:p>
            <a:pPr eaLnBrk="1" hangingPunct="1"/>
            <a:r>
              <a:rPr lang="hu-HU" noProof="1">
                <a:latin typeface="Book Antiqua" panose="02040602050305030304" pitchFamily="18" charset="0"/>
              </a:rPr>
              <a:t>Mező1</a:t>
            </a:r>
          </a:p>
        </p:txBody>
      </p:sp>
      <p:sp>
        <p:nvSpPr>
          <p:cNvPr id="10244" name="Text Box 4"/>
          <p:cNvSpPr txBox="1">
            <a:spLocks noChangeArrowheads="1"/>
          </p:cNvSpPr>
          <p:nvPr/>
        </p:nvSpPr>
        <p:spPr bwMode="auto">
          <a:xfrm>
            <a:off x="4872038" y="5302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1</a:t>
            </a:r>
          </a:p>
        </p:txBody>
      </p:sp>
      <p:sp>
        <p:nvSpPr>
          <p:cNvPr id="10245" name="Text Box 5"/>
          <p:cNvSpPr txBox="1">
            <a:spLocks noChangeArrowheads="1"/>
          </p:cNvSpPr>
          <p:nvPr/>
        </p:nvSpPr>
        <p:spPr bwMode="auto">
          <a:xfrm>
            <a:off x="5375276" y="53022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b="1" dirty="0">
                <a:solidFill>
                  <a:srgbClr val="00B050"/>
                </a:solidFill>
              </a:rPr>
              <a:t>N</a:t>
            </a:r>
          </a:p>
        </p:txBody>
      </p:sp>
      <p:sp>
        <p:nvSpPr>
          <p:cNvPr id="10246" name="Rectangle 6"/>
          <p:cNvSpPr>
            <a:spLocks noChangeArrowheads="1"/>
          </p:cNvSpPr>
          <p:nvPr/>
        </p:nvSpPr>
        <p:spPr bwMode="auto">
          <a:xfrm>
            <a:off x="5880101" y="530225"/>
            <a:ext cx="792163" cy="43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Téglalap 8">
            <a:extLst>
              <a:ext uri="{FF2B5EF4-FFF2-40B4-BE49-F238E27FC236}">
                <a16:creationId xmlns:a16="http://schemas.microsoft.com/office/drawing/2014/main" id="{61E9F855-B01E-925F-8892-C9EC0566FBD3}"/>
              </a:ext>
            </a:extLst>
          </p:cNvPr>
          <p:cNvSpPr>
            <a:spLocks noChangeArrowheads="1"/>
          </p:cNvSpPr>
          <p:nvPr/>
        </p:nvSpPr>
        <p:spPr bwMode="auto">
          <a:xfrm>
            <a:off x="338911" y="196246"/>
            <a:ext cx="3095759" cy="1569660"/>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Lépések:</a:t>
            </a:r>
          </a:p>
          <a:p>
            <a:pPr marL="342900" indent="-342900">
              <a:buAutoNum type="arabicPeriod"/>
            </a:pPr>
            <a:r>
              <a:rPr lang="hu-HU" sz="1600" dirty="0">
                <a:latin typeface="Book Antiqua" panose="02040602050305030304" pitchFamily="18" charset="0"/>
              </a:rPr>
              <a:t>Táblák kialakítása</a:t>
            </a:r>
          </a:p>
          <a:p>
            <a:pPr marL="342900" indent="-342900">
              <a:buAutoNum type="arabicPeriod"/>
            </a:pPr>
            <a:r>
              <a:rPr lang="hu-HU" sz="1600" dirty="0">
                <a:latin typeface="Book Antiqua" panose="02040602050305030304" pitchFamily="18" charset="0"/>
              </a:rPr>
              <a:t>Mezők hozzárendelése</a:t>
            </a:r>
          </a:p>
          <a:p>
            <a:pPr marL="342900" indent="-342900">
              <a:buAutoNum type="arabicPeriod"/>
            </a:pPr>
            <a:r>
              <a:rPr lang="hu-HU" sz="1600" dirty="0">
                <a:latin typeface="Book Antiqua" panose="02040602050305030304" pitchFamily="18" charset="0"/>
              </a:rPr>
              <a:t>Azonosító létrehozása</a:t>
            </a:r>
          </a:p>
          <a:p>
            <a:pPr marL="342900" indent="-342900">
              <a:buAutoNum type="arabicPeriod"/>
            </a:pPr>
            <a:r>
              <a:rPr lang="hu-HU" sz="1600" dirty="0">
                <a:latin typeface="Book Antiqua" panose="02040602050305030304" pitchFamily="18" charset="0"/>
              </a:rPr>
              <a:t>Redundancia csökkentése</a:t>
            </a:r>
          </a:p>
          <a:p>
            <a:pPr marL="342900" indent="-342900">
              <a:buAutoNum type="arabicPeriod"/>
            </a:pPr>
            <a:r>
              <a:rPr lang="hu-HU" sz="1600" dirty="0">
                <a:latin typeface="Book Antiqua" panose="02040602050305030304" pitchFamily="18" charset="0"/>
              </a:rPr>
              <a:t>Kapcsolatok kialakítása</a:t>
            </a:r>
          </a:p>
        </p:txBody>
      </p:sp>
      <p:sp>
        <p:nvSpPr>
          <p:cNvPr id="3" name="Rectangle 10">
            <a:extLst>
              <a:ext uri="{FF2B5EF4-FFF2-40B4-BE49-F238E27FC236}">
                <a16:creationId xmlns:a16="http://schemas.microsoft.com/office/drawing/2014/main" id="{7043E1AA-F9EF-49BD-780A-33EA9E691FC6}"/>
              </a:ext>
            </a:extLst>
          </p:cNvPr>
          <p:cNvSpPr>
            <a:spLocks noChangeArrowheads="1"/>
          </p:cNvSpPr>
          <p:nvPr/>
        </p:nvSpPr>
        <p:spPr bwMode="auto">
          <a:xfrm>
            <a:off x="422312" y="2085210"/>
            <a:ext cx="2420039" cy="4278094"/>
          </a:xfrm>
          <a:prstGeom prst="rect">
            <a:avLst/>
          </a:prstGeom>
          <a:solidFill>
            <a:schemeClr val="bg1"/>
          </a:solidFill>
          <a:ln w="9525">
            <a:noFill/>
            <a:miter lim="800000"/>
            <a:headEnd/>
            <a:tailEnd/>
          </a:ln>
        </p:spPr>
        <p:txBody>
          <a:bodyPr wrap="square">
            <a:spAutoFit/>
          </a:bodyPr>
          <a:lstStyle/>
          <a:p>
            <a:pPr>
              <a:defRPr/>
            </a:pPr>
            <a:r>
              <a:rPr lang="hu-HU" sz="1600" b="1" dirty="0">
                <a:latin typeface="Book Antiqua" panose="02040602050305030304" pitchFamily="18" charset="0"/>
              </a:rPr>
              <a:t>Feladat</a:t>
            </a:r>
          </a:p>
          <a:p>
            <a:pPr marL="177800" indent="-177800">
              <a:buFont typeface="Arial" pitchFamily="34" charset="0"/>
              <a:buChar char="•"/>
              <a:defRPr/>
            </a:pPr>
            <a:r>
              <a:rPr lang="hu-HU" sz="1600" dirty="0">
                <a:latin typeface="Book Antiqua" panose="02040602050305030304" pitchFamily="18" charset="0"/>
              </a:rPr>
              <a:t>Könyv címe </a:t>
            </a:r>
          </a:p>
          <a:p>
            <a:pPr marL="177800" indent="-177800">
              <a:buFont typeface="Arial" pitchFamily="34" charset="0"/>
              <a:buChar char="•"/>
              <a:defRPr/>
            </a:pPr>
            <a:r>
              <a:rPr lang="hu-HU" sz="1600" dirty="0">
                <a:latin typeface="Book Antiqua" panose="02040602050305030304" pitchFamily="18" charset="0"/>
              </a:rPr>
              <a:t>Könyv ISBN száma </a:t>
            </a:r>
          </a:p>
          <a:p>
            <a:pPr marL="177800" indent="-177800">
              <a:buFont typeface="Arial" pitchFamily="34" charset="0"/>
              <a:buChar char="•"/>
              <a:defRPr/>
            </a:pPr>
            <a:r>
              <a:rPr lang="hu-HU" sz="1600" dirty="0">
                <a:latin typeface="Book Antiqua" panose="02040602050305030304" pitchFamily="18" charset="0"/>
              </a:rPr>
              <a:t>Idézetek a könyvből</a:t>
            </a:r>
          </a:p>
          <a:p>
            <a:pPr marL="177800" indent="-177800">
              <a:buFont typeface="Arial" pitchFamily="34" charset="0"/>
              <a:buChar char="•"/>
              <a:defRPr/>
            </a:pPr>
            <a:r>
              <a:rPr lang="hu-HU" sz="1600" dirty="0">
                <a:latin typeface="Book Antiqua" panose="02040602050305030304" pitchFamily="18" charset="0"/>
              </a:rPr>
              <a:t>Idézet oldalszáma </a:t>
            </a:r>
          </a:p>
          <a:p>
            <a:pPr marL="177800" indent="-177800">
              <a:buFont typeface="Arial" pitchFamily="34" charset="0"/>
              <a:buChar char="•"/>
              <a:defRPr/>
            </a:pPr>
            <a:r>
              <a:rPr lang="hu-HU" sz="1600" dirty="0">
                <a:latin typeface="Book Antiqua" panose="02040602050305030304" pitchFamily="18" charset="0"/>
              </a:rPr>
              <a:t>Kiadási év </a:t>
            </a:r>
          </a:p>
          <a:p>
            <a:pPr marL="177800" indent="-177800">
              <a:buFont typeface="Arial" pitchFamily="34" charset="0"/>
              <a:buChar char="•"/>
              <a:defRPr/>
            </a:pPr>
            <a:r>
              <a:rPr lang="hu-HU" sz="1600" dirty="0">
                <a:latin typeface="Book Antiqua" panose="02040602050305030304" pitchFamily="18" charset="0"/>
              </a:rPr>
              <a:t>Kategória</a:t>
            </a:r>
          </a:p>
          <a:p>
            <a:pPr marL="177800" indent="-177800">
              <a:buFont typeface="Arial" pitchFamily="34" charset="0"/>
              <a:buChar char="•"/>
              <a:defRPr/>
            </a:pPr>
            <a:r>
              <a:rPr lang="hu-HU" sz="1600" dirty="0">
                <a:latin typeface="Book Antiqua" panose="02040602050305030304" pitchFamily="18" charset="0"/>
              </a:rPr>
              <a:t>Ára </a:t>
            </a:r>
          </a:p>
          <a:p>
            <a:pPr marL="177800" indent="-177800">
              <a:buFont typeface="Arial" pitchFamily="34" charset="0"/>
              <a:buChar char="•"/>
              <a:defRPr/>
            </a:pPr>
            <a:r>
              <a:rPr lang="hu-HU" sz="1600" dirty="0">
                <a:latin typeface="Book Antiqua" panose="02040602050305030304" pitchFamily="18" charset="0"/>
              </a:rPr>
              <a:t>Kapható (dátum) </a:t>
            </a:r>
          </a:p>
          <a:p>
            <a:pPr marL="177800" indent="-177800">
              <a:buFont typeface="Arial" pitchFamily="34" charset="0"/>
              <a:buChar char="•"/>
              <a:defRPr/>
            </a:pPr>
            <a:r>
              <a:rPr lang="hu-HU" sz="1600" dirty="0">
                <a:latin typeface="Book Antiqua" panose="02040602050305030304" pitchFamily="18" charset="0"/>
              </a:rPr>
              <a:t>Terjedelem </a:t>
            </a:r>
          </a:p>
          <a:p>
            <a:pPr marL="177800" indent="-177800">
              <a:buFont typeface="Arial" pitchFamily="34" charset="0"/>
              <a:buChar char="•"/>
              <a:defRPr/>
            </a:pPr>
            <a:r>
              <a:rPr lang="hu-HU" sz="1600" dirty="0">
                <a:latin typeface="Book Antiqua" panose="02040602050305030304" pitchFamily="18" charset="0"/>
              </a:rPr>
              <a:t>Feljegyzés a könyvről </a:t>
            </a:r>
          </a:p>
          <a:p>
            <a:pPr marL="177800" indent="-177800">
              <a:buFont typeface="Arial" pitchFamily="34" charset="0"/>
              <a:buChar char="•"/>
              <a:defRPr/>
            </a:pPr>
            <a:r>
              <a:rPr lang="hu-HU" sz="1600" dirty="0">
                <a:latin typeface="Book Antiqua" panose="02040602050305030304" pitchFamily="18" charset="0"/>
              </a:rPr>
              <a:t>A könyv kiadója </a:t>
            </a:r>
          </a:p>
          <a:p>
            <a:pPr marL="177800" indent="-177800">
              <a:buFont typeface="Arial" pitchFamily="34" charset="0"/>
              <a:buChar char="•"/>
              <a:defRPr/>
            </a:pPr>
            <a:r>
              <a:rPr lang="hu-HU" sz="1600" dirty="0">
                <a:latin typeface="Book Antiqua" panose="02040602050305030304" pitchFamily="18" charset="0"/>
              </a:rPr>
              <a:t>Kiadó címe </a:t>
            </a:r>
          </a:p>
          <a:p>
            <a:pPr marL="177800" indent="-177800">
              <a:buFont typeface="Arial" pitchFamily="34" charset="0"/>
              <a:buChar char="•"/>
              <a:defRPr/>
            </a:pPr>
            <a:r>
              <a:rPr lang="hu-HU" sz="1600" dirty="0">
                <a:latin typeface="Book Antiqua" panose="02040602050305030304" pitchFamily="18" charset="0"/>
              </a:rPr>
              <a:t>Kiadó telefonszáma </a:t>
            </a:r>
          </a:p>
          <a:p>
            <a:pPr marL="177800" indent="-177800">
              <a:buFont typeface="Arial" pitchFamily="34" charset="0"/>
              <a:buChar char="•"/>
              <a:defRPr/>
            </a:pPr>
            <a:r>
              <a:rPr lang="hu-HU" sz="1600" dirty="0">
                <a:latin typeface="Book Antiqua" panose="02040602050305030304" pitchFamily="18" charset="0"/>
              </a:rPr>
              <a:t>Szerző neve</a:t>
            </a:r>
          </a:p>
          <a:p>
            <a:pPr marL="177800" indent="-177800">
              <a:buFont typeface="Arial" pitchFamily="34" charset="0"/>
              <a:buChar char="•"/>
              <a:defRPr/>
            </a:pPr>
            <a:r>
              <a:rPr lang="hu-HU" sz="1600" dirty="0">
                <a:latin typeface="Book Antiqua" panose="02040602050305030304" pitchFamily="18" charset="0"/>
              </a:rPr>
              <a:t>Szerző nemzetisége </a:t>
            </a:r>
          </a:p>
          <a:p>
            <a:pPr marL="177800" indent="-177800">
              <a:buFont typeface="Arial" pitchFamily="34" charset="0"/>
              <a:buChar char="•"/>
              <a:defRPr/>
            </a:pPr>
            <a:r>
              <a:rPr lang="hu-HU" sz="1600" dirty="0">
                <a:latin typeface="Book Antiqua" panose="02040602050305030304" pitchFamily="18" charset="0"/>
              </a:rPr>
              <a:t>Jegyzet a szerzőről </a:t>
            </a:r>
          </a:p>
        </p:txBody>
      </p:sp>
    </p:spTree>
    <p:extLst>
      <p:ext uri="{BB962C8B-B14F-4D97-AF65-F5344CB8AC3E}">
        <p14:creationId xmlns:p14="http://schemas.microsoft.com/office/powerpoint/2010/main" val="208352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hu-HU" dirty="0"/>
              <a:t>Adatbázis terve</a:t>
            </a:r>
          </a:p>
        </p:txBody>
      </p:sp>
      <p:sp>
        <p:nvSpPr>
          <p:cNvPr id="5" name="Alcím 4"/>
          <p:cNvSpPr>
            <a:spLocks noGrp="1"/>
          </p:cNvSpPr>
          <p:nvPr>
            <p:ph type="subTitle" idx="1"/>
          </p:nvPr>
        </p:nvSpPr>
        <p:spPr>
          <a:xfrm>
            <a:off x="4495800" y="4267200"/>
            <a:ext cx="6019800" cy="2474168"/>
          </a:xfrm>
        </p:spPr>
        <p:txBody>
          <a:bodyPr/>
          <a:lstStyle/>
          <a:p>
            <a:r>
              <a:rPr lang="hu-HU" dirty="0"/>
              <a:t>Feladat leírása</a:t>
            </a:r>
          </a:p>
          <a:p>
            <a:r>
              <a:rPr lang="hu-HU" dirty="0"/>
              <a:t>Kiegészítő adatok</a:t>
            </a:r>
          </a:p>
          <a:p>
            <a:r>
              <a:rPr lang="hu-HU" dirty="0"/>
              <a:t>Táblák és kapcsolatok</a:t>
            </a:r>
          </a:p>
          <a:p>
            <a:r>
              <a:rPr lang="hu-HU" dirty="0"/>
              <a:t>Táblák mezői</a:t>
            </a:r>
          </a:p>
          <a:p>
            <a:endParaRPr lang="hu-HU" dirty="0"/>
          </a:p>
        </p:txBody>
      </p:sp>
    </p:spTree>
    <p:extLst>
      <p:ext uri="{BB962C8B-B14F-4D97-AF65-F5344CB8AC3E}">
        <p14:creationId xmlns:p14="http://schemas.microsoft.com/office/powerpoint/2010/main" val="2762670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hu-HU" dirty="0"/>
              <a:t>Feladat leírása</a:t>
            </a:r>
          </a:p>
        </p:txBody>
      </p:sp>
      <p:sp>
        <p:nvSpPr>
          <p:cNvPr id="7171" name="Rectangle 3"/>
          <p:cNvSpPr>
            <a:spLocks noGrp="1" noChangeArrowheads="1"/>
          </p:cNvSpPr>
          <p:nvPr>
            <p:ph type="body" idx="1"/>
          </p:nvPr>
        </p:nvSpPr>
        <p:spPr>
          <a:xfrm>
            <a:off x="1703512" y="1611877"/>
            <a:ext cx="9445558" cy="1080120"/>
          </a:xfrm>
        </p:spPr>
        <p:txBody>
          <a:bodyPr/>
          <a:lstStyle/>
          <a:p>
            <a:pPr marL="0" indent="0" eaLnBrk="1" hangingPunct="1">
              <a:buNone/>
            </a:pPr>
            <a:r>
              <a:rPr lang="hu-HU" sz="1800" dirty="0"/>
              <a:t>A feladat olyan dolgozói adatbázis elkészítése, amely tartalmazza a dolgozók személyi adatait, nyelvtudásukat, a munkahely osztályainak jellemzőit, és azt, hogy melyik dolgozó melyik osztályon dolgozik.</a:t>
            </a:r>
            <a:endParaRPr lang="hu-HU" sz="1800" i="1" dirty="0"/>
          </a:p>
          <a:p>
            <a:pPr marL="0" indent="0">
              <a:buNone/>
            </a:pPr>
            <a:endParaRPr lang="hu-HU" i="1" dirty="0"/>
          </a:p>
        </p:txBody>
      </p:sp>
      <p:graphicFrame>
        <p:nvGraphicFramePr>
          <p:cNvPr id="7" name="Táblázat 6"/>
          <p:cNvGraphicFramePr>
            <a:graphicFrameLocks noGrp="1"/>
          </p:cNvGraphicFramePr>
          <p:nvPr>
            <p:extLst>
              <p:ext uri="{D42A27DB-BD31-4B8C-83A1-F6EECF244321}">
                <p14:modId xmlns:p14="http://schemas.microsoft.com/office/powerpoint/2010/main" val="2992699222"/>
              </p:ext>
            </p:extLst>
          </p:nvPr>
        </p:nvGraphicFramePr>
        <p:xfrm>
          <a:off x="1775520" y="2559793"/>
          <a:ext cx="9065078" cy="4221090"/>
        </p:xfrm>
        <a:graphic>
          <a:graphicData uri="http://schemas.openxmlformats.org/drawingml/2006/table">
            <a:tbl>
              <a:tblPr firstRow="1" firstCol="1" bandRow="1">
                <a:effectLst>
                  <a:outerShdw blurRad="457200" dist="190500" dir="3720000" algn="ctr" rotWithShape="0">
                    <a:srgbClr val="000000">
                      <a:alpha val="43137"/>
                    </a:srgbClr>
                  </a:outerShdw>
                </a:effectLst>
                <a:tableStyleId>{5C22544A-7EE6-4342-B048-85BDC9FD1C3A}</a:tableStyleId>
              </a:tblPr>
              <a:tblGrid>
                <a:gridCol w="4223502">
                  <a:extLst>
                    <a:ext uri="{9D8B030D-6E8A-4147-A177-3AD203B41FA5}">
                      <a16:colId xmlns:a16="http://schemas.microsoft.com/office/drawing/2014/main" val="20000"/>
                    </a:ext>
                  </a:extLst>
                </a:gridCol>
                <a:gridCol w="4841576">
                  <a:extLst>
                    <a:ext uri="{9D8B030D-6E8A-4147-A177-3AD203B41FA5}">
                      <a16:colId xmlns:a16="http://schemas.microsoft.com/office/drawing/2014/main" val="20001"/>
                    </a:ext>
                  </a:extLst>
                </a:gridCol>
              </a:tblGrid>
              <a:tr h="332070">
                <a:tc gridSpan="2">
                  <a:txBody>
                    <a:bodyPr/>
                    <a:lstStyle/>
                    <a:p>
                      <a:pPr algn="ctr">
                        <a:lnSpc>
                          <a:spcPct val="115000"/>
                        </a:lnSpc>
                        <a:spcAft>
                          <a:spcPts val="0"/>
                        </a:spcAft>
                      </a:pPr>
                      <a:r>
                        <a:rPr lang="hu-HU" sz="1800" dirty="0">
                          <a:solidFill>
                            <a:schemeClr val="tx1"/>
                          </a:solidFill>
                          <a:effectLst/>
                          <a:latin typeface="Book Antiqua" panose="02040602050305030304" pitchFamily="18" charset="0"/>
                          <a:ea typeface="Calibri"/>
                          <a:cs typeface="Times New Roman"/>
                        </a:rPr>
                        <a:t>Az</a:t>
                      </a:r>
                      <a:r>
                        <a:rPr lang="hu-HU" sz="1800" baseline="0" dirty="0">
                          <a:solidFill>
                            <a:schemeClr val="tx1"/>
                          </a:solidFill>
                          <a:effectLst/>
                          <a:latin typeface="Book Antiqua" panose="02040602050305030304" pitchFamily="18" charset="0"/>
                          <a:ea typeface="Calibri"/>
                          <a:cs typeface="Times New Roman"/>
                        </a:rPr>
                        <a:t> adatbázisban tárolt adatok</a:t>
                      </a:r>
                      <a:endParaRPr lang="hu-HU" sz="1800" dirty="0">
                        <a:solidFill>
                          <a:schemeClr val="tx1"/>
                        </a:solidFill>
                        <a:effectLst/>
                        <a:latin typeface="Book Antiqua" panose="02040602050305030304" pitchFamily="18" charset="0"/>
                        <a:ea typeface="Calibri"/>
                        <a:cs typeface="Times New Roman"/>
                      </a:endParaRPr>
                    </a:p>
                  </a:txBody>
                  <a:tcPr marL="68580" marR="68580" marT="0" marB="0"/>
                </a:tc>
                <a:tc hMerge="1">
                  <a:txBody>
                    <a:bodyPr/>
                    <a:lstStyle/>
                    <a:p>
                      <a:pPr marL="0" algn="l" defTabSz="914400" rtl="0" eaLnBrk="1" latinLnBrk="0" hangingPunct="1">
                        <a:lnSpc>
                          <a:spcPct val="115000"/>
                        </a:lnSpc>
                        <a:spcAft>
                          <a:spcPts val="0"/>
                        </a:spcAft>
                      </a:pPr>
                      <a:endParaRPr lang="hu-HU" sz="1100" kern="1200" dirty="0">
                        <a:solidFill>
                          <a:schemeClr val="dk1"/>
                        </a:solidFill>
                        <a:effectLst/>
                        <a:latin typeface="+mn-lt"/>
                        <a:ea typeface="+mn-ea"/>
                        <a:cs typeface="+mn-cs"/>
                      </a:endParaRPr>
                    </a:p>
                  </a:txBody>
                  <a:tcPr marL="68580" marR="68580" marT="0" marB="0">
                    <a:solidFill>
                      <a:schemeClr val="accent3">
                        <a:lumMod val="95000"/>
                      </a:schemeClr>
                    </a:solidFill>
                  </a:tcPr>
                </a:tc>
                <a:extLst>
                  <a:ext uri="{0D108BD9-81ED-4DB2-BD59-A6C34878D82A}">
                    <a16:rowId xmlns:a16="http://schemas.microsoft.com/office/drawing/2014/main" val="10000"/>
                  </a:ext>
                </a:extLst>
              </a:tr>
              <a:tr h="259268">
                <a:tc>
                  <a:txBody>
                    <a:bodyPr/>
                    <a:lstStyle/>
                    <a:p>
                      <a:pPr>
                        <a:lnSpc>
                          <a:spcPct val="115000"/>
                        </a:lnSpc>
                        <a:spcAft>
                          <a:spcPts val="0"/>
                        </a:spcAft>
                      </a:pPr>
                      <a:r>
                        <a:rPr lang="hu-HU" sz="1400" dirty="0">
                          <a:solidFill>
                            <a:schemeClr val="tx1"/>
                          </a:solidFill>
                          <a:effectLst/>
                          <a:latin typeface="Book Antiqua" panose="02040602050305030304" pitchFamily="18" charset="0"/>
                        </a:rPr>
                        <a:t>Dolgozó neve</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marL="0" algn="l" defTabSz="914400" rtl="0" eaLnBrk="1" latinLnBrk="0" hangingPunct="1">
                        <a:lnSpc>
                          <a:spcPct val="115000"/>
                        </a:lnSpc>
                        <a:spcAft>
                          <a:spcPts val="0"/>
                        </a:spcAft>
                      </a:pPr>
                      <a:r>
                        <a:rPr lang="hu-HU" sz="1400" kern="1200" dirty="0">
                          <a:solidFill>
                            <a:schemeClr val="tx1"/>
                          </a:solidFill>
                          <a:effectLst/>
                          <a:latin typeface="Book Antiqua" panose="02040602050305030304" pitchFamily="18" charset="0"/>
                          <a:ea typeface="+mn-ea"/>
                          <a:cs typeface="+mn-cs"/>
                        </a:rPr>
                        <a:t>Vezeték</a:t>
                      </a:r>
                      <a:r>
                        <a:rPr lang="hu-HU" sz="1400" kern="1200" baseline="0" dirty="0">
                          <a:solidFill>
                            <a:schemeClr val="tx1"/>
                          </a:solidFill>
                          <a:effectLst/>
                          <a:latin typeface="Book Antiqua" panose="02040602050305030304" pitchFamily="18" charset="0"/>
                          <a:ea typeface="+mn-ea"/>
                          <a:cs typeface="+mn-cs"/>
                        </a:rPr>
                        <a:t> és keresztnév külön</a:t>
                      </a:r>
                      <a:endParaRPr lang="hu-HU" sz="1400" kern="1200" dirty="0">
                        <a:solidFill>
                          <a:schemeClr val="tx1"/>
                        </a:solidFill>
                        <a:effectLst/>
                        <a:latin typeface="Book Antiqua" panose="02040602050305030304" pitchFamily="18" charset="0"/>
                        <a:ea typeface="+mn-ea"/>
                        <a:cs typeface="+mn-cs"/>
                      </a:endParaRPr>
                    </a:p>
                  </a:txBody>
                  <a:tcPr marL="68580" marR="68580" marT="0" marB="0">
                    <a:solidFill>
                      <a:schemeClr val="accent3">
                        <a:lumMod val="95000"/>
                      </a:schemeClr>
                    </a:solidFill>
                  </a:tcPr>
                </a:tc>
                <a:extLst>
                  <a:ext uri="{0D108BD9-81ED-4DB2-BD59-A6C34878D82A}">
                    <a16:rowId xmlns:a16="http://schemas.microsoft.com/office/drawing/2014/main" val="10001"/>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Személyi igazolvány, TB kártya, adószám</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a:solidFill>
                            <a:schemeClr val="tx1"/>
                          </a:solidFill>
                          <a:effectLst/>
                          <a:latin typeface="Book Antiqua" panose="02040602050305030304" pitchFamily="18" charset="0"/>
                        </a:rPr>
                        <a:t>Mindhárom jellemzőre szükség van</a:t>
                      </a:r>
                      <a:endParaRPr lang="hu-HU" sz="140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02"/>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Születési idő</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Teljes dátum</a:t>
                      </a:r>
                    </a:p>
                  </a:txBody>
                  <a:tcPr marL="68580" marR="68580" marT="0" marB="0"/>
                </a:tc>
                <a:extLst>
                  <a:ext uri="{0D108BD9-81ED-4DB2-BD59-A6C34878D82A}">
                    <a16:rowId xmlns:a16="http://schemas.microsoft.com/office/drawing/2014/main" val="10003"/>
                  </a:ext>
                </a:extLst>
              </a:tr>
              <a:tr h="259268">
                <a:tc>
                  <a:txBody>
                    <a:bodyPr/>
                    <a:lstStyle/>
                    <a:p>
                      <a:pPr>
                        <a:lnSpc>
                          <a:spcPct val="115000"/>
                        </a:lnSpc>
                        <a:spcAft>
                          <a:spcPts val="0"/>
                        </a:spcAft>
                      </a:pPr>
                      <a:r>
                        <a:rPr lang="hu-HU" sz="1400" dirty="0">
                          <a:solidFill>
                            <a:schemeClr val="tx1"/>
                          </a:solidFill>
                          <a:effectLst/>
                          <a:latin typeface="Book Antiqua" panose="02040602050305030304" pitchFamily="18" charset="0"/>
                        </a:rPr>
                        <a:t>Születési hely</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A település neve</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04"/>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Állandó lakóhely</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Város, irányítószám, megye, utca-házszám</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05"/>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eMail cím</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Csak egyetlen címet kell tárolni</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06"/>
                  </a:ext>
                </a:extLst>
              </a:tr>
              <a:tr h="259268">
                <a:tc>
                  <a:txBody>
                    <a:bodyPr/>
                    <a:lstStyle/>
                    <a:p>
                      <a:pPr>
                        <a:lnSpc>
                          <a:spcPct val="115000"/>
                        </a:lnSpc>
                        <a:spcAft>
                          <a:spcPts val="0"/>
                        </a:spcAft>
                      </a:pPr>
                      <a:r>
                        <a:rPr lang="hu-HU" sz="1400" dirty="0">
                          <a:solidFill>
                            <a:schemeClr val="tx1"/>
                          </a:solidFill>
                          <a:effectLst/>
                          <a:latin typeface="Book Antiqua" panose="02040602050305030304" pitchFamily="18" charset="0"/>
                        </a:rPr>
                        <a:t>Telefonszám</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ea typeface="+mn-ea"/>
                          <a:cs typeface="+mn-cs"/>
                        </a:rPr>
                        <a:t>Egy</a:t>
                      </a:r>
                      <a:r>
                        <a:rPr lang="hu-HU" sz="1400" baseline="0" dirty="0">
                          <a:solidFill>
                            <a:schemeClr val="tx1"/>
                          </a:solidFill>
                          <a:effectLst/>
                          <a:latin typeface="Book Antiqua" panose="02040602050305030304" pitchFamily="18" charset="0"/>
                          <a:ea typeface="+mn-ea"/>
                          <a:cs typeface="+mn-cs"/>
                        </a:rPr>
                        <a:t> t</a:t>
                      </a:r>
                      <a:r>
                        <a:rPr lang="hu-HU" sz="1400" dirty="0">
                          <a:solidFill>
                            <a:schemeClr val="tx1"/>
                          </a:solidFill>
                          <a:effectLst/>
                          <a:latin typeface="Book Antiqua" panose="02040602050305030304" pitchFamily="18" charset="0"/>
                          <a:ea typeface="+mn-ea"/>
                          <a:cs typeface="+mn-cs"/>
                        </a:rPr>
                        <a:t>elefonos</a:t>
                      </a:r>
                      <a:r>
                        <a:rPr lang="hu-HU" sz="1400" baseline="0" dirty="0">
                          <a:solidFill>
                            <a:schemeClr val="tx1"/>
                          </a:solidFill>
                          <a:effectLst/>
                          <a:latin typeface="Book Antiqua" panose="02040602050305030304" pitchFamily="18" charset="0"/>
                          <a:ea typeface="+mn-ea"/>
                          <a:cs typeface="+mn-cs"/>
                        </a:rPr>
                        <a:t> elérhetőség</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07"/>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Mikortól dolgozik a cégnél</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A belépés dátuma</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08"/>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Osztály</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Munkahelyi osztály neve</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09"/>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Osztályvezető</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Osztályvezető dolgozó (Egy osztályon egy...)</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10"/>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Bruttó, és nettó fizetés</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Csak a bruttót tároljuk…</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11"/>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Szöveges életrajz</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Életrajz az adatbázisban tárolt szöveggel</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12"/>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Fotó</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a:solidFill>
                            <a:schemeClr val="tx1"/>
                          </a:solidFill>
                          <a:effectLst/>
                          <a:latin typeface="Book Antiqua" panose="02040602050305030304" pitchFamily="18" charset="0"/>
                        </a:rPr>
                        <a:t>Külső fájlokban (JPG, PNG) rendelkezésre állnak</a:t>
                      </a:r>
                      <a:endParaRPr lang="hu-HU" sz="140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13"/>
                  </a:ext>
                </a:extLst>
              </a:tr>
              <a:tr h="259268">
                <a:tc>
                  <a:txBody>
                    <a:bodyPr/>
                    <a:lstStyle/>
                    <a:p>
                      <a:pPr>
                        <a:lnSpc>
                          <a:spcPct val="115000"/>
                        </a:lnSpc>
                        <a:spcAft>
                          <a:spcPts val="0"/>
                        </a:spcAft>
                      </a:pPr>
                      <a:r>
                        <a:rPr lang="hu-HU" sz="1400">
                          <a:solidFill>
                            <a:schemeClr val="tx1"/>
                          </a:solidFill>
                          <a:effectLst/>
                          <a:latin typeface="Book Antiqua" panose="02040602050305030304" pitchFamily="18" charset="0"/>
                        </a:rPr>
                        <a:t>Nyelvtudás</a:t>
                      </a:r>
                      <a:endParaRPr lang="hu-HU" sz="140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a:solidFill>
                            <a:schemeClr val="tx1"/>
                          </a:solidFill>
                          <a:effectLst/>
                          <a:latin typeface="Book Antiqua" panose="02040602050305030304" pitchFamily="18" charset="0"/>
                        </a:rPr>
                        <a:t>Egy dolgozó esetében több is lehet</a:t>
                      </a:r>
                      <a:endParaRPr lang="hu-HU" sz="140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14"/>
                  </a:ext>
                </a:extLst>
              </a:tr>
              <a:tr h="259268">
                <a:tc>
                  <a:txBody>
                    <a:bodyPr/>
                    <a:lstStyle/>
                    <a:p>
                      <a:pPr>
                        <a:lnSpc>
                          <a:spcPct val="115000"/>
                        </a:lnSpc>
                        <a:spcAft>
                          <a:spcPts val="0"/>
                        </a:spcAft>
                      </a:pPr>
                      <a:r>
                        <a:rPr lang="hu-HU" sz="1400" dirty="0">
                          <a:solidFill>
                            <a:schemeClr val="tx1"/>
                          </a:solidFill>
                          <a:effectLst/>
                          <a:latin typeface="Book Antiqua" panose="02040602050305030304" pitchFamily="18" charset="0"/>
                        </a:rPr>
                        <a:t>Nyelvtudás szintje, leírás, vizsga azonosság</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tc>
                  <a:txBody>
                    <a:bodyPr/>
                    <a:lstStyle/>
                    <a:p>
                      <a:pPr>
                        <a:lnSpc>
                          <a:spcPct val="115000"/>
                        </a:lnSpc>
                        <a:spcAft>
                          <a:spcPts val="0"/>
                        </a:spcAft>
                      </a:pPr>
                      <a:r>
                        <a:rPr lang="hu-HU" sz="1400" dirty="0">
                          <a:solidFill>
                            <a:schemeClr val="tx1"/>
                          </a:solidFill>
                          <a:effectLst/>
                          <a:latin typeface="Book Antiqua" panose="02040602050305030304" pitchFamily="18" charset="0"/>
                        </a:rPr>
                        <a:t>A mellékelt táblázat szerint…</a:t>
                      </a:r>
                      <a:endParaRPr lang="hu-HU" sz="1400" dirty="0">
                        <a:solidFill>
                          <a:schemeClr val="tx1"/>
                        </a:solidFill>
                        <a:effectLst/>
                        <a:latin typeface="Book Antiqua" panose="02040602050305030304" pitchFamily="18" charset="0"/>
                        <a:ea typeface="Calibri"/>
                        <a:cs typeface="Times New Roman"/>
                      </a:endParaRPr>
                    </a:p>
                  </a:txBody>
                  <a:tcPr marL="68580" marR="68580"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80557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0" y="225843"/>
            <a:ext cx="8229600" cy="595536"/>
          </a:xfrm>
        </p:spPr>
        <p:txBody>
          <a:bodyPr>
            <a:normAutofit fontScale="90000"/>
          </a:bodyPr>
          <a:lstStyle/>
          <a:p>
            <a:r>
              <a:rPr lang="hu-HU" sz="4000" dirty="0"/>
              <a:t>Kiegészítések: nyelvtudás szintjei</a:t>
            </a:r>
          </a:p>
        </p:txBody>
      </p:sp>
      <p:graphicFrame>
        <p:nvGraphicFramePr>
          <p:cNvPr id="4" name="Táblázat 3"/>
          <p:cNvGraphicFramePr>
            <a:graphicFrameLocks noGrp="1"/>
          </p:cNvGraphicFramePr>
          <p:nvPr>
            <p:extLst>
              <p:ext uri="{D42A27DB-BD31-4B8C-83A1-F6EECF244321}">
                <p14:modId xmlns:p14="http://schemas.microsoft.com/office/powerpoint/2010/main" val="1315017286"/>
              </p:ext>
            </p:extLst>
          </p:nvPr>
        </p:nvGraphicFramePr>
        <p:xfrm>
          <a:off x="484744" y="821379"/>
          <a:ext cx="11182121" cy="6007217"/>
        </p:xfrm>
        <a:graphic>
          <a:graphicData uri="http://schemas.openxmlformats.org/drawingml/2006/table">
            <a:tbl>
              <a:tblPr bandRow="1">
                <a:tableStyleId>{35758FB7-9AC5-4552-8A53-C91805E547FA}</a:tableStyleId>
              </a:tblPr>
              <a:tblGrid>
                <a:gridCol w="559107">
                  <a:extLst>
                    <a:ext uri="{9D8B030D-6E8A-4147-A177-3AD203B41FA5}">
                      <a16:colId xmlns:a16="http://schemas.microsoft.com/office/drawing/2014/main" val="20000"/>
                    </a:ext>
                  </a:extLst>
                </a:gridCol>
                <a:gridCol w="1397765">
                  <a:extLst>
                    <a:ext uri="{9D8B030D-6E8A-4147-A177-3AD203B41FA5}">
                      <a16:colId xmlns:a16="http://schemas.microsoft.com/office/drawing/2014/main" val="20001"/>
                    </a:ext>
                  </a:extLst>
                </a:gridCol>
                <a:gridCol w="8182848">
                  <a:extLst>
                    <a:ext uri="{9D8B030D-6E8A-4147-A177-3AD203B41FA5}">
                      <a16:colId xmlns:a16="http://schemas.microsoft.com/office/drawing/2014/main" val="20002"/>
                    </a:ext>
                  </a:extLst>
                </a:gridCol>
                <a:gridCol w="1042401">
                  <a:extLst>
                    <a:ext uri="{9D8B030D-6E8A-4147-A177-3AD203B41FA5}">
                      <a16:colId xmlns:a16="http://schemas.microsoft.com/office/drawing/2014/main" val="20003"/>
                    </a:ext>
                  </a:extLst>
                </a:gridCol>
              </a:tblGrid>
              <a:tr h="473062">
                <a:tc>
                  <a:txBody>
                    <a:bodyPr/>
                    <a:lstStyle/>
                    <a:p>
                      <a:r>
                        <a:rPr lang="hu-HU" sz="1400" dirty="0">
                          <a:effectLst/>
                          <a:latin typeface="Book Antiqua" panose="02040602050305030304" pitchFamily="18" charset="0"/>
                        </a:rPr>
                        <a:t>Szint</a:t>
                      </a:r>
                      <a:endParaRPr lang="hu-HU" sz="1800" dirty="0">
                        <a:latin typeface="Book Antiqua" panose="02040602050305030304" pitchFamily="18" charset="0"/>
                      </a:endParaRPr>
                    </a:p>
                  </a:txBody>
                  <a:tcPr marL="26497" marR="26497" marT="13248" marB="13248" anchor="ctr"/>
                </a:tc>
                <a:tc>
                  <a:txBody>
                    <a:bodyPr/>
                    <a:lstStyle/>
                    <a:p>
                      <a:r>
                        <a:rPr lang="hu-HU" sz="1400" dirty="0">
                          <a:effectLst/>
                          <a:latin typeface="Book Antiqua" panose="02040602050305030304" pitchFamily="18" charset="0"/>
                        </a:rPr>
                        <a:t>Megnevezés</a:t>
                      </a:r>
                      <a:endParaRPr lang="hu-HU" sz="1800" dirty="0">
                        <a:latin typeface="Book Antiqua" panose="02040602050305030304" pitchFamily="18" charset="0"/>
                      </a:endParaRPr>
                    </a:p>
                  </a:txBody>
                  <a:tcPr marL="26497" marR="26497" marT="13248" marB="13248" anchor="ctr"/>
                </a:tc>
                <a:tc>
                  <a:txBody>
                    <a:bodyPr/>
                    <a:lstStyle/>
                    <a:p>
                      <a:r>
                        <a:rPr lang="hu-HU" sz="1400" dirty="0">
                          <a:effectLst/>
                          <a:latin typeface="Book Antiqua" panose="02040602050305030304" pitchFamily="18" charset="0"/>
                        </a:rPr>
                        <a:t>Követelmény</a:t>
                      </a:r>
                      <a:endParaRPr lang="hu-HU" sz="1800" dirty="0">
                        <a:latin typeface="Book Antiqua" panose="02040602050305030304" pitchFamily="18" charset="0"/>
                      </a:endParaRPr>
                    </a:p>
                  </a:txBody>
                  <a:tcPr marL="26497" marR="26497" marT="13248" marB="13248" anchor="ctr"/>
                </a:tc>
                <a:tc>
                  <a:txBody>
                    <a:bodyPr/>
                    <a:lstStyle/>
                    <a:p>
                      <a:r>
                        <a:rPr lang="hu-HU" sz="1400" dirty="0">
                          <a:effectLst/>
                          <a:latin typeface="Book Antiqua" panose="02040602050305030304" pitchFamily="18" charset="0"/>
                        </a:rPr>
                        <a:t>Vizsga</a:t>
                      </a:r>
                      <a:r>
                        <a:rPr lang="hu-HU" sz="1400" baseline="0" dirty="0">
                          <a:effectLst/>
                          <a:latin typeface="Book Antiqua" panose="02040602050305030304" pitchFamily="18" charset="0"/>
                        </a:rPr>
                        <a:t> azonosság</a:t>
                      </a:r>
                    </a:p>
                  </a:txBody>
                  <a:tcPr marL="26497" marR="26497" marT="13248" marB="13248" anchor="ctr"/>
                </a:tc>
                <a:extLst>
                  <a:ext uri="{0D108BD9-81ED-4DB2-BD59-A6C34878D82A}">
                    <a16:rowId xmlns:a16="http://schemas.microsoft.com/office/drawing/2014/main" val="10000"/>
                  </a:ext>
                </a:extLst>
              </a:tr>
              <a:tr h="918468">
                <a:tc>
                  <a:txBody>
                    <a:bodyPr/>
                    <a:lstStyle/>
                    <a:p>
                      <a:r>
                        <a:rPr lang="hu-HU" sz="1400" dirty="0">
                          <a:effectLst/>
                          <a:latin typeface="Book Antiqua" panose="02040602050305030304" pitchFamily="18" charset="0"/>
                        </a:rPr>
                        <a:t>A1</a:t>
                      </a:r>
                      <a:endParaRPr lang="hu-HU" sz="1800" dirty="0">
                        <a:latin typeface="Book Antiqua" panose="02040602050305030304" pitchFamily="18" charset="0"/>
                      </a:endParaRPr>
                    </a:p>
                  </a:txBody>
                  <a:tcPr marL="26497" marR="26497" marT="13248" marB="13248"/>
                </a:tc>
                <a:tc>
                  <a:txBody>
                    <a:bodyPr/>
                    <a:lstStyle/>
                    <a:p>
                      <a:r>
                        <a:rPr lang="hu-HU" sz="1400" dirty="0">
                          <a:effectLst/>
                          <a:latin typeface="Book Antiqua" panose="02040602050305030304" pitchFamily="18" charset="0"/>
                        </a:rPr>
                        <a:t>Minimumszint</a:t>
                      </a:r>
                      <a:endParaRPr lang="hu-HU" sz="1800" dirty="0">
                        <a:latin typeface="Book Antiqua" panose="02040602050305030304" pitchFamily="18" charset="0"/>
                      </a:endParaRPr>
                    </a:p>
                  </a:txBody>
                  <a:tcPr marL="26497" marR="26497" marT="13248" marB="13248"/>
                </a:tc>
                <a:tc>
                  <a:txBody>
                    <a:bodyPr/>
                    <a:lstStyle/>
                    <a:p>
                      <a:r>
                        <a:rPr lang="hu-HU" sz="1400" dirty="0">
                          <a:effectLst/>
                          <a:latin typeface="Book Antiqua" panose="02040602050305030304" pitchFamily="18" charset="0"/>
                        </a:rPr>
                        <a:t>A nyelvhasználó képes megérteni és használni hétköznapi alapkifejezéseket, amelyek valamilyen konkrét szituációban jelennek meg. Képes bemutatni magát és másokat, el tudja mondani, hol lakik, kiket ismer. Tud az adott idegen nyelven kommunikálni, amennyiben a beszélgetőtárs lassan, érthetően beszél és segítő szándékú.</a:t>
                      </a:r>
                    </a:p>
                  </a:txBody>
                  <a:tcPr marL="26497" marR="26497" marT="13248" marB="13248"/>
                </a:tc>
                <a:tc>
                  <a:txBody>
                    <a:bodyPr/>
                    <a:lstStyle/>
                    <a:p>
                      <a:br>
                        <a:rPr lang="hu-HU" sz="1400">
                          <a:effectLst/>
                          <a:latin typeface="Book Antiqua" panose="02040602050305030304" pitchFamily="18" charset="0"/>
                        </a:rPr>
                      </a:br>
                      <a:endParaRPr lang="hu-HU" sz="1800">
                        <a:latin typeface="Book Antiqua" panose="02040602050305030304" pitchFamily="18" charset="0"/>
                      </a:endParaRPr>
                    </a:p>
                  </a:txBody>
                  <a:tcPr marL="26497" marR="26497" marT="13248" marB="13248"/>
                </a:tc>
                <a:extLst>
                  <a:ext uri="{0D108BD9-81ED-4DB2-BD59-A6C34878D82A}">
                    <a16:rowId xmlns:a16="http://schemas.microsoft.com/office/drawing/2014/main" val="10001"/>
                  </a:ext>
                </a:extLst>
              </a:tr>
              <a:tr h="818790">
                <a:tc>
                  <a:txBody>
                    <a:bodyPr/>
                    <a:lstStyle/>
                    <a:p>
                      <a:r>
                        <a:rPr lang="hu-HU" sz="1400">
                          <a:effectLst/>
                          <a:latin typeface="Book Antiqua" panose="02040602050305030304" pitchFamily="18" charset="0"/>
                        </a:rPr>
                        <a:t>A2</a:t>
                      </a:r>
                      <a:endParaRPr lang="hu-HU" sz="1800">
                        <a:latin typeface="Book Antiqua" panose="02040602050305030304" pitchFamily="18" charset="0"/>
                      </a:endParaRPr>
                    </a:p>
                  </a:txBody>
                  <a:tcPr marL="26497" marR="26497" marT="13248" marB="13248"/>
                </a:tc>
                <a:tc>
                  <a:txBody>
                    <a:bodyPr/>
                    <a:lstStyle/>
                    <a:p>
                      <a:r>
                        <a:rPr lang="hu-HU" sz="1400" dirty="0">
                          <a:effectLst/>
                          <a:latin typeface="Book Antiqua" panose="02040602050305030304" pitchFamily="18" charset="0"/>
                        </a:rPr>
                        <a:t>Alapszint</a:t>
                      </a:r>
                      <a:endParaRPr lang="hu-HU" sz="1800" dirty="0">
                        <a:latin typeface="Book Antiqua" panose="02040602050305030304" pitchFamily="18" charset="0"/>
                      </a:endParaRPr>
                    </a:p>
                  </a:txBody>
                  <a:tcPr marL="26497" marR="26497" marT="13248" marB="13248"/>
                </a:tc>
                <a:tc>
                  <a:txBody>
                    <a:bodyPr/>
                    <a:lstStyle/>
                    <a:p>
                      <a:r>
                        <a:rPr lang="hu-HU" sz="1400" dirty="0">
                          <a:effectLst/>
                          <a:latin typeface="Book Antiqua" panose="02040602050305030304" pitchFamily="18" charset="0"/>
                        </a:rPr>
                        <a:t>A nyelvhasználó képes egyszerű mondatokat és gyakori kifejezéseket használni, amelyek hétköznapi, egyszerű, rutin helyzetekben előfordulnak (vásárlás, lakóhely, munka, család). Képes beszélni magáról és a családról, közvetlen környezetéről és az őt közvetlenül érintő dolgokról.</a:t>
                      </a:r>
                    </a:p>
                  </a:txBody>
                  <a:tcPr marL="26497" marR="26497" marT="13248" marB="13248"/>
                </a:tc>
                <a:tc>
                  <a:txBody>
                    <a:bodyPr/>
                    <a:lstStyle/>
                    <a:p>
                      <a:br>
                        <a:rPr lang="hu-HU" sz="1400">
                          <a:effectLst/>
                          <a:latin typeface="Book Antiqua" panose="02040602050305030304" pitchFamily="18" charset="0"/>
                        </a:rPr>
                      </a:br>
                      <a:endParaRPr lang="hu-HU" sz="1800">
                        <a:latin typeface="Book Antiqua" panose="02040602050305030304" pitchFamily="18" charset="0"/>
                      </a:endParaRPr>
                    </a:p>
                  </a:txBody>
                  <a:tcPr marL="26497" marR="26497" marT="13248" marB="13248"/>
                </a:tc>
                <a:extLst>
                  <a:ext uri="{0D108BD9-81ED-4DB2-BD59-A6C34878D82A}">
                    <a16:rowId xmlns:a16="http://schemas.microsoft.com/office/drawing/2014/main" val="10002"/>
                  </a:ext>
                </a:extLst>
              </a:tr>
              <a:tr h="818790">
                <a:tc>
                  <a:txBody>
                    <a:bodyPr/>
                    <a:lstStyle/>
                    <a:p>
                      <a:r>
                        <a:rPr lang="hu-HU" sz="1400">
                          <a:effectLst/>
                          <a:latin typeface="Book Antiqua" panose="02040602050305030304" pitchFamily="18" charset="0"/>
                        </a:rPr>
                        <a:t>B1</a:t>
                      </a:r>
                      <a:endParaRPr lang="hu-HU" sz="1800">
                        <a:latin typeface="Book Antiqua" panose="02040602050305030304" pitchFamily="18" charset="0"/>
                      </a:endParaRPr>
                    </a:p>
                  </a:txBody>
                  <a:tcPr marL="26497" marR="26497" marT="13248" marB="13248"/>
                </a:tc>
                <a:tc>
                  <a:txBody>
                    <a:bodyPr/>
                    <a:lstStyle/>
                    <a:p>
                      <a:r>
                        <a:rPr lang="hu-HU" sz="1400">
                          <a:effectLst/>
                          <a:latin typeface="Book Antiqua" panose="02040602050305030304" pitchFamily="18" charset="0"/>
                        </a:rPr>
                        <a:t>Küszöbszint</a:t>
                      </a:r>
                      <a:endParaRPr lang="hu-HU" sz="1800">
                        <a:latin typeface="Book Antiqua" panose="02040602050305030304" pitchFamily="18" charset="0"/>
                      </a:endParaRPr>
                    </a:p>
                  </a:txBody>
                  <a:tcPr marL="26497" marR="26497" marT="13248" marB="13248"/>
                </a:tc>
                <a:tc>
                  <a:txBody>
                    <a:bodyPr/>
                    <a:lstStyle/>
                    <a:p>
                      <a:r>
                        <a:rPr lang="hu-HU" sz="1400">
                          <a:effectLst/>
                          <a:latin typeface="Book Antiqua" panose="02040602050305030304" pitchFamily="18" charset="0"/>
                        </a:rPr>
                        <a:t>A nyelvhasználó képes egyszerű, összefüggő szöveget alkotni és megérteni általános témakörökben (munka, iskola, szabadidős tevékenység, utazás). Tud beszélni múltbeli eseményekről és tapasztaltatokról, álmairól és ambícióiról, és képes röviden megindokolni döntéseit, véleményét.</a:t>
                      </a:r>
                    </a:p>
                  </a:txBody>
                  <a:tcPr marL="26497" marR="26497" marT="13248" marB="13248"/>
                </a:tc>
                <a:tc>
                  <a:txBody>
                    <a:bodyPr/>
                    <a:lstStyle/>
                    <a:p>
                      <a:r>
                        <a:rPr lang="hu-HU" sz="1400">
                          <a:effectLst/>
                          <a:latin typeface="Book Antiqua" panose="02040602050305030304" pitchFamily="18" charset="0"/>
                        </a:rPr>
                        <a:t>Alapfokú</a:t>
                      </a:r>
                      <a:endParaRPr lang="hu-HU" sz="1800">
                        <a:latin typeface="Book Antiqua" panose="02040602050305030304" pitchFamily="18" charset="0"/>
                      </a:endParaRPr>
                    </a:p>
                  </a:txBody>
                  <a:tcPr marL="26497" marR="26497" marT="13248" marB="13248"/>
                </a:tc>
                <a:extLst>
                  <a:ext uri="{0D108BD9-81ED-4DB2-BD59-A6C34878D82A}">
                    <a16:rowId xmlns:a16="http://schemas.microsoft.com/office/drawing/2014/main" val="10003"/>
                  </a:ext>
                </a:extLst>
              </a:tr>
              <a:tr h="1141171">
                <a:tc>
                  <a:txBody>
                    <a:bodyPr/>
                    <a:lstStyle/>
                    <a:p>
                      <a:r>
                        <a:rPr lang="hu-HU" sz="1400">
                          <a:effectLst/>
                          <a:latin typeface="Book Antiqua" panose="02040602050305030304" pitchFamily="18" charset="0"/>
                        </a:rPr>
                        <a:t>B2</a:t>
                      </a:r>
                      <a:endParaRPr lang="hu-HU" sz="1800">
                        <a:latin typeface="Book Antiqua" panose="02040602050305030304" pitchFamily="18" charset="0"/>
                      </a:endParaRPr>
                    </a:p>
                  </a:txBody>
                  <a:tcPr marL="26497" marR="26497" marT="13248" marB="13248"/>
                </a:tc>
                <a:tc>
                  <a:txBody>
                    <a:bodyPr/>
                    <a:lstStyle/>
                    <a:p>
                      <a:r>
                        <a:rPr lang="hu-HU" sz="1400">
                          <a:effectLst/>
                          <a:latin typeface="Book Antiqua" panose="02040602050305030304" pitchFamily="18" charset="0"/>
                        </a:rPr>
                        <a:t>Középszint</a:t>
                      </a:r>
                      <a:endParaRPr lang="hu-HU" sz="1800">
                        <a:latin typeface="Book Antiqua" panose="02040602050305030304" pitchFamily="18" charset="0"/>
                      </a:endParaRPr>
                    </a:p>
                  </a:txBody>
                  <a:tcPr marL="26497" marR="26497" marT="13248" marB="13248"/>
                </a:tc>
                <a:tc>
                  <a:txBody>
                    <a:bodyPr/>
                    <a:lstStyle/>
                    <a:p>
                      <a:r>
                        <a:rPr lang="hu-HU" sz="1400" dirty="0">
                          <a:effectLst/>
                          <a:latin typeface="Book Antiqua" panose="02040602050305030304" pitchFamily="18" charset="0"/>
                        </a:rPr>
                        <a:t>A nyelvhasználó képes megérteni összetettebb szövegek fő mondanivalóját mind konkrét, mind elvont témákban, beleértve saját szakterületét. Viszonylag folyékonyan és spontán kommunikál, ami lehetővé teszi, hogy anyanyelvi beszélőkkel is úgy tud társalogni, hogy az mindkét fél számára élvezhető. Képes részletes és világos szövegalkotásra sokféle témakörben, és különböző véleményeket kifejteni azok előnyeivel és hátrányaival.</a:t>
                      </a:r>
                    </a:p>
                  </a:txBody>
                  <a:tcPr marL="26497" marR="26497" marT="13248" marB="13248"/>
                </a:tc>
                <a:tc>
                  <a:txBody>
                    <a:bodyPr/>
                    <a:lstStyle/>
                    <a:p>
                      <a:r>
                        <a:rPr lang="hu-HU" sz="1400">
                          <a:effectLst/>
                          <a:latin typeface="Book Antiqua" panose="02040602050305030304" pitchFamily="18" charset="0"/>
                        </a:rPr>
                        <a:t>Középfokú</a:t>
                      </a:r>
                      <a:endParaRPr lang="hu-HU" sz="1800">
                        <a:latin typeface="Book Antiqua" panose="02040602050305030304" pitchFamily="18" charset="0"/>
                      </a:endParaRPr>
                    </a:p>
                  </a:txBody>
                  <a:tcPr marL="26497" marR="26497" marT="13248" marB="13248"/>
                </a:tc>
                <a:extLst>
                  <a:ext uri="{0D108BD9-81ED-4DB2-BD59-A6C34878D82A}">
                    <a16:rowId xmlns:a16="http://schemas.microsoft.com/office/drawing/2014/main" val="10004"/>
                  </a:ext>
                </a:extLst>
              </a:tr>
              <a:tr h="918468">
                <a:tc>
                  <a:txBody>
                    <a:bodyPr/>
                    <a:lstStyle/>
                    <a:p>
                      <a:r>
                        <a:rPr lang="hu-HU" sz="1400">
                          <a:effectLst/>
                          <a:latin typeface="Book Antiqua" panose="02040602050305030304" pitchFamily="18" charset="0"/>
                        </a:rPr>
                        <a:t>C1</a:t>
                      </a:r>
                      <a:endParaRPr lang="hu-HU" sz="1800">
                        <a:latin typeface="Book Antiqua" panose="02040602050305030304" pitchFamily="18" charset="0"/>
                      </a:endParaRPr>
                    </a:p>
                  </a:txBody>
                  <a:tcPr marL="26497" marR="26497" marT="13248" marB="13248"/>
                </a:tc>
                <a:tc>
                  <a:txBody>
                    <a:bodyPr/>
                    <a:lstStyle/>
                    <a:p>
                      <a:r>
                        <a:rPr lang="hu-HU" sz="1400">
                          <a:effectLst/>
                          <a:latin typeface="Book Antiqua" panose="02040602050305030304" pitchFamily="18" charset="0"/>
                        </a:rPr>
                        <a:t>Haladó</a:t>
                      </a:r>
                      <a:endParaRPr lang="hu-HU" sz="1800">
                        <a:latin typeface="Book Antiqua" panose="02040602050305030304" pitchFamily="18" charset="0"/>
                      </a:endParaRPr>
                    </a:p>
                  </a:txBody>
                  <a:tcPr marL="26497" marR="26497" marT="13248" marB="13248"/>
                </a:tc>
                <a:tc>
                  <a:txBody>
                    <a:bodyPr/>
                    <a:lstStyle/>
                    <a:p>
                      <a:r>
                        <a:rPr lang="hu-HU" sz="1400">
                          <a:effectLst/>
                          <a:latin typeface="Book Antiqua" panose="02040602050305030304" pitchFamily="18" charset="0"/>
                        </a:rPr>
                        <a:t>A nyelvhasználó képes megérteni hosszú, összetett és nehéz szövegeket, és felismeri a mögöttes jelentéstartalmakat. Folyékonyan, spontán módon kommunikál. A nyelvet rugalmasan és hatékonyan használja akár társasági, akár szakmai közegben. Világos, jól felépített, részletes szöveget képes alkotni összetett témákban.</a:t>
                      </a:r>
                    </a:p>
                  </a:txBody>
                  <a:tcPr marL="26497" marR="26497" marT="13248" marB="13248"/>
                </a:tc>
                <a:tc>
                  <a:txBody>
                    <a:bodyPr/>
                    <a:lstStyle/>
                    <a:p>
                      <a:r>
                        <a:rPr lang="hu-HU" sz="1400">
                          <a:effectLst/>
                          <a:latin typeface="Book Antiqua" panose="02040602050305030304" pitchFamily="18" charset="0"/>
                        </a:rPr>
                        <a:t>Felsőfokú</a:t>
                      </a:r>
                      <a:endParaRPr lang="hu-HU" sz="1800">
                        <a:latin typeface="Book Antiqua" panose="02040602050305030304" pitchFamily="18" charset="0"/>
                      </a:endParaRPr>
                    </a:p>
                  </a:txBody>
                  <a:tcPr marL="26497" marR="26497" marT="13248" marB="13248"/>
                </a:tc>
                <a:extLst>
                  <a:ext uri="{0D108BD9-81ED-4DB2-BD59-A6C34878D82A}">
                    <a16:rowId xmlns:a16="http://schemas.microsoft.com/office/drawing/2014/main" val="10005"/>
                  </a:ext>
                </a:extLst>
              </a:tr>
              <a:tr h="918468">
                <a:tc>
                  <a:txBody>
                    <a:bodyPr/>
                    <a:lstStyle/>
                    <a:p>
                      <a:r>
                        <a:rPr lang="hu-HU" sz="1400">
                          <a:effectLst/>
                          <a:latin typeface="Book Antiqua" panose="02040602050305030304" pitchFamily="18" charset="0"/>
                        </a:rPr>
                        <a:t>C2</a:t>
                      </a:r>
                      <a:endParaRPr lang="hu-HU" sz="1800">
                        <a:latin typeface="Book Antiqua" panose="02040602050305030304" pitchFamily="18" charset="0"/>
                      </a:endParaRPr>
                    </a:p>
                  </a:txBody>
                  <a:tcPr marL="26497" marR="26497" marT="13248" marB="13248"/>
                </a:tc>
                <a:tc>
                  <a:txBody>
                    <a:bodyPr/>
                    <a:lstStyle/>
                    <a:p>
                      <a:r>
                        <a:rPr lang="hu-HU" sz="1400">
                          <a:effectLst/>
                          <a:latin typeface="Book Antiqua" panose="02040602050305030304" pitchFamily="18" charset="0"/>
                        </a:rPr>
                        <a:t>Mesterfok</a:t>
                      </a:r>
                      <a:endParaRPr lang="hu-HU" sz="1800">
                        <a:latin typeface="Book Antiqua" panose="02040602050305030304" pitchFamily="18" charset="0"/>
                      </a:endParaRPr>
                    </a:p>
                  </a:txBody>
                  <a:tcPr marL="26497" marR="26497" marT="13248" marB="13248"/>
                </a:tc>
                <a:tc>
                  <a:txBody>
                    <a:bodyPr/>
                    <a:lstStyle/>
                    <a:p>
                      <a:r>
                        <a:rPr lang="hu-HU" sz="1400">
                          <a:effectLst/>
                          <a:latin typeface="Book Antiqua" panose="02040602050305030304" pitchFamily="18" charset="0"/>
                        </a:rPr>
                        <a:t>Anyanyelvi szint. A nyelvhasználó gyakorlatilag bármit képes megérteni szóban és írásban egyaránt. Képes összefoglalni és elemezni különböző forrásokból eredő információkat és ezt elő is tudja adni. Folyékony, spontán és változatos módon használja a nyelvet, képes a nyelvi finomságokat érzékeltetni és akár az árnyalatokat is kifejezni.</a:t>
                      </a:r>
                      <a:endParaRPr lang="hu-HU" sz="1800">
                        <a:latin typeface="Book Antiqua" panose="02040602050305030304" pitchFamily="18" charset="0"/>
                      </a:endParaRPr>
                    </a:p>
                  </a:txBody>
                  <a:tcPr marL="26497" marR="26497" marT="13248" marB="13248"/>
                </a:tc>
                <a:tc>
                  <a:txBody>
                    <a:bodyPr/>
                    <a:lstStyle/>
                    <a:p>
                      <a:br>
                        <a:rPr lang="hu-HU" sz="1400" dirty="0">
                          <a:effectLst/>
                          <a:latin typeface="Book Antiqua" panose="02040602050305030304" pitchFamily="18" charset="0"/>
                        </a:rPr>
                      </a:br>
                      <a:endParaRPr lang="hu-HU" sz="1800" dirty="0">
                        <a:latin typeface="Book Antiqua" panose="02040602050305030304" pitchFamily="18" charset="0"/>
                      </a:endParaRPr>
                    </a:p>
                  </a:txBody>
                  <a:tcPr marL="26497" marR="26497" marT="13248" marB="1324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205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159896" y="1340769"/>
            <a:ext cx="1330814"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t>Dolgozok</a:t>
            </a:r>
          </a:p>
          <a:p>
            <a:pPr eaLnBrk="1" hangingPunct="1"/>
            <a:r>
              <a:rPr lang="hu-HU" sz="1400" b="1" noProof="1">
                <a:solidFill>
                  <a:srgbClr val="FF0066"/>
                </a:solidFill>
              </a:rPr>
              <a:t>D_Az</a:t>
            </a:r>
          </a:p>
          <a:p>
            <a:pPr eaLnBrk="1" hangingPunct="1"/>
            <a:r>
              <a:rPr lang="hu-HU" sz="1400" noProof="1"/>
              <a:t>D_VezNev</a:t>
            </a:r>
          </a:p>
          <a:p>
            <a:pPr eaLnBrk="1" hangingPunct="1"/>
            <a:r>
              <a:rPr lang="hu-HU" sz="1400" noProof="1"/>
              <a:t>D_KerNev</a:t>
            </a:r>
          </a:p>
          <a:p>
            <a:pPr eaLnBrk="1" hangingPunct="1"/>
            <a:r>
              <a:rPr lang="hu-HU" sz="1400" noProof="1"/>
              <a:t>D_SzemSzam</a:t>
            </a:r>
          </a:p>
          <a:p>
            <a:pPr eaLnBrk="1" hangingPunct="1"/>
            <a:r>
              <a:rPr lang="hu-HU" sz="1400" noProof="1"/>
              <a:t>D_TBSazm</a:t>
            </a:r>
          </a:p>
          <a:p>
            <a:pPr eaLnBrk="1" hangingPunct="1"/>
            <a:r>
              <a:rPr lang="hu-HU" sz="1400" noProof="1"/>
              <a:t>D_AdoSzam</a:t>
            </a:r>
          </a:p>
          <a:p>
            <a:pPr eaLnBrk="1" hangingPunct="1"/>
            <a:r>
              <a:rPr lang="hu-HU" sz="1400" noProof="1"/>
              <a:t>D_SzulIdo</a:t>
            </a:r>
          </a:p>
          <a:p>
            <a:pPr eaLnBrk="1" hangingPunct="1"/>
            <a:r>
              <a:rPr lang="hu-HU" sz="1400" noProof="1"/>
              <a:t>D_AllUtcaHsz</a:t>
            </a:r>
          </a:p>
          <a:p>
            <a:pPr eaLnBrk="1" hangingPunct="1"/>
            <a:r>
              <a:rPr lang="hu-HU" sz="1400" noProof="1"/>
              <a:t>D_mail</a:t>
            </a:r>
          </a:p>
          <a:p>
            <a:pPr eaLnBrk="1" hangingPunct="1"/>
            <a:r>
              <a:rPr lang="hu-HU" sz="1400" noProof="1"/>
              <a:t>D_Telefon</a:t>
            </a:r>
          </a:p>
          <a:p>
            <a:pPr eaLnBrk="1" hangingPunct="1"/>
            <a:r>
              <a:rPr lang="hu-HU" sz="1400" noProof="1"/>
              <a:t>D_Belepes</a:t>
            </a:r>
          </a:p>
          <a:p>
            <a:pPr eaLnBrk="1" hangingPunct="1"/>
            <a:r>
              <a:rPr lang="hu-HU" sz="1400" noProof="1"/>
              <a:t>D_Brutto</a:t>
            </a:r>
          </a:p>
          <a:p>
            <a:pPr eaLnBrk="1" hangingPunct="1"/>
            <a:r>
              <a:rPr lang="hu-HU" sz="1400" noProof="1"/>
              <a:t>D_Netto</a:t>
            </a:r>
          </a:p>
          <a:p>
            <a:pPr eaLnBrk="1" hangingPunct="1"/>
            <a:r>
              <a:rPr lang="hu-HU" sz="1400" noProof="1"/>
              <a:t>D_Eletrajz</a:t>
            </a:r>
          </a:p>
          <a:p>
            <a:pPr eaLnBrk="1" hangingPunct="1"/>
            <a:r>
              <a:rPr lang="hu-HU" sz="1400" noProof="1"/>
              <a:t>D_Foto</a:t>
            </a:r>
          </a:p>
          <a:p>
            <a:pPr eaLnBrk="1" hangingPunct="1"/>
            <a:r>
              <a:rPr lang="hu-HU" sz="1400" b="1" noProof="1">
                <a:solidFill>
                  <a:srgbClr val="00B050"/>
                </a:solidFill>
              </a:rPr>
              <a:t>Osztaly</a:t>
            </a:r>
          </a:p>
          <a:p>
            <a:pPr eaLnBrk="1" hangingPunct="1"/>
            <a:r>
              <a:rPr lang="hu-HU" sz="1400" b="1" noProof="1">
                <a:solidFill>
                  <a:srgbClr val="00B050"/>
                </a:solidFill>
              </a:rPr>
              <a:t>Szuletett</a:t>
            </a:r>
          </a:p>
          <a:p>
            <a:pPr eaLnBrk="1" hangingPunct="1"/>
            <a:r>
              <a:rPr lang="hu-HU" sz="1400" b="1" noProof="1">
                <a:solidFill>
                  <a:srgbClr val="00B050"/>
                </a:solidFill>
              </a:rPr>
              <a:t>Lakik</a:t>
            </a:r>
          </a:p>
        </p:txBody>
      </p:sp>
      <p:sp>
        <p:nvSpPr>
          <p:cNvPr id="8" name="Text Box 3"/>
          <p:cNvSpPr txBox="1">
            <a:spLocks noChangeArrowheads="1"/>
          </p:cNvSpPr>
          <p:nvPr/>
        </p:nvSpPr>
        <p:spPr bwMode="auto">
          <a:xfrm>
            <a:off x="2999657" y="1628801"/>
            <a:ext cx="10294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t>Osztalyok</a:t>
            </a:r>
          </a:p>
          <a:p>
            <a:pPr eaLnBrk="1" hangingPunct="1"/>
            <a:r>
              <a:rPr lang="hu-HU" sz="1400" b="1" noProof="1">
                <a:solidFill>
                  <a:srgbClr val="FF0066"/>
                </a:solidFill>
              </a:rPr>
              <a:t>O_Kod</a:t>
            </a:r>
          </a:p>
          <a:p>
            <a:pPr eaLnBrk="1" hangingPunct="1"/>
            <a:r>
              <a:rPr lang="hu-HU" sz="1400" noProof="1"/>
              <a:t>O_Nev</a:t>
            </a:r>
          </a:p>
          <a:p>
            <a:pPr eaLnBrk="1" hangingPunct="1"/>
            <a:r>
              <a:rPr lang="hu-HU" sz="1400" b="1" noProof="1">
                <a:solidFill>
                  <a:srgbClr val="00B050"/>
                </a:solidFill>
              </a:rPr>
              <a:t>O_Vezeto</a:t>
            </a:r>
          </a:p>
        </p:txBody>
      </p:sp>
      <p:sp>
        <p:nvSpPr>
          <p:cNvPr id="9" name="Text Box 3"/>
          <p:cNvSpPr txBox="1">
            <a:spLocks noChangeArrowheads="1"/>
          </p:cNvSpPr>
          <p:nvPr/>
        </p:nvSpPr>
        <p:spPr bwMode="auto">
          <a:xfrm>
            <a:off x="3791744" y="4437113"/>
            <a:ext cx="88171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t>Varosok</a:t>
            </a:r>
          </a:p>
          <a:p>
            <a:pPr eaLnBrk="1" hangingPunct="1"/>
            <a:r>
              <a:rPr lang="hu-HU" sz="1400" b="1" noProof="1">
                <a:solidFill>
                  <a:srgbClr val="FF0066"/>
                </a:solidFill>
              </a:rPr>
              <a:t>V_Az</a:t>
            </a:r>
          </a:p>
          <a:p>
            <a:pPr eaLnBrk="1" hangingPunct="1"/>
            <a:r>
              <a:rPr lang="hu-HU" sz="1400" noProof="1"/>
              <a:t>V_Nev</a:t>
            </a:r>
          </a:p>
          <a:p>
            <a:pPr eaLnBrk="1" hangingPunct="1"/>
            <a:r>
              <a:rPr lang="hu-HU" sz="1400" noProof="1"/>
              <a:t>V_Web</a:t>
            </a:r>
          </a:p>
          <a:p>
            <a:pPr eaLnBrk="1" hangingPunct="1"/>
            <a:r>
              <a:rPr lang="hu-HU" sz="1400" b="1" noProof="1">
                <a:solidFill>
                  <a:srgbClr val="00B050"/>
                </a:solidFill>
              </a:rPr>
              <a:t>Megye</a:t>
            </a:r>
          </a:p>
        </p:txBody>
      </p:sp>
      <p:sp>
        <p:nvSpPr>
          <p:cNvPr id="10" name="Text Box 3"/>
          <p:cNvSpPr txBox="1">
            <a:spLocks noChangeArrowheads="1"/>
          </p:cNvSpPr>
          <p:nvPr/>
        </p:nvSpPr>
        <p:spPr bwMode="auto">
          <a:xfrm>
            <a:off x="2855641" y="5589240"/>
            <a:ext cx="8402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t>Megyek</a:t>
            </a:r>
          </a:p>
          <a:p>
            <a:pPr eaLnBrk="1" hangingPunct="1"/>
            <a:r>
              <a:rPr lang="hu-HU" sz="1400" b="1" noProof="1">
                <a:solidFill>
                  <a:srgbClr val="FF0066"/>
                </a:solidFill>
              </a:rPr>
              <a:t>M_Az</a:t>
            </a:r>
          </a:p>
          <a:p>
            <a:pPr eaLnBrk="1" hangingPunct="1"/>
            <a:r>
              <a:rPr lang="hu-HU" sz="1400" noProof="1"/>
              <a:t>M_Nev</a:t>
            </a:r>
          </a:p>
        </p:txBody>
      </p:sp>
      <p:sp>
        <p:nvSpPr>
          <p:cNvPr id="11" name="Text Box 3"/>
          <p:cNvSpPr txBox="1">
            <a:spLocks noChangeArrowheads="1"/>
          </p:cNvSpPr>
          <p:nvPr/>
        </p:nvSpPr>
        <p:spPr bwMode="auto">
          <a:xfrm>
            <a:off x="8184232" y="1556792"/>
            <a:ext cx="11400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dirty="0"/>
              <a:t>Nyelvek</a:t>
            </a:r>
          </a:p>
          <a:p>
            <a:pPr eaLnBrk="1" hangingPunct="1"/>
            <a:r>
              <a:rPr lang="hu-HU" sz="1400" b="1" dirty="0">
                <a:solidFill>
                  <a:srgbClr val="FF0066"/>
                </a:solidFill>
              </a:rPr>
              <a:t>Ny_Az</a:t>
            </a:r>
          </a:p>
          <a:p>
            <a:pPr eaLnBrk="1" hangingPunct="1"/>
            <a:r>
              <a:rPr lang="hu-HU" sz="1400" dirty="0"/>
              <a:t>Ny_</a:t>
            </a:r>
            <a:r>
              <a:rPr lang="hu-HU" sz="1400" dirty="0" err="1"/>
              <a:t>Megnev</a:t>
            </a:r>
            <a:endParaRPr lang="hu-HU" sz="1400" dirty="0"/>
          </a:p>
        </p:txBody>
      </p:sp>
      <p:sp>
        <p:nvSpPr>
          <p:cNvPr id="12" name="Text Box 3"/>
          <p:cNvSpPr txBox="1">
            <a:spLocks noChangeArrowheads="1"/>
          </p:cNvSpPr>
          <p:nvPr/>
        </p:nvSpPr>
        <p:spPr bwMode="auto">
          <a:xfrm>
            <a:off x="6816080" y="2060849"/>
            <a:ext cx="10599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t>DolgNyelv</a:t>
            </a:r>
          </a:p>
          <a:p>
            <a:pPr eaLnBrk="1" hangingPunct="1"/>
            <a:r>
              <a:rPr lang="hu-HU" sz="1400" b="1" dirty="0" err="1">
                <a:solidFill>
                  <a:srgbClr val="00B050"/>
                </a:solidFill>
              </a:rPr>
              <a:t>Dolgozo</a:t>
            </a:r>
            <a:endParaRPr lang="hu-HU" sz="1400" b="1" dirty="0">
              <a:solidFill>
                <a:srgbClr val="00B050"/>
              </a:solidFill>
            </a:endParaRPr>
          </a:p>
          <a:p>
            <a:pPr eaLnBrk="1" hangingPunct="1"/>
            <a:r>
              <a:rPr lang="hu-HU" sz="1400" b="1" dirty="0">
                <a:solidFill>
                  <a:srgbClr val="00B050"/>
                </a:solidFill>
              </a:rPr>
              <a:t>Nyelv</a:t>
            </a:r>
          </a:p>
          <a:p>
            <a:pPr eaLnBrk="1" hangingPunct="1"/>
            <a:r>
              <a:rPr lang="hu-HU" sz="1400" b="1" dirty="0">
                <a:solidFill>
                  <a:srgbClr val="00B050"/>
                </a:solidFill>
              </a:rPr>
              <a:t>Szint</a:t>
            </a:r>
          </a:p>
        </p:txBody>
      </p:sp>
      <p:sp>
        <p:nvSpPr>
          <p:cNvPr id="13" name="Text Box 3"/>
          <p:cNvSpPr txBox="1">
            <a:spLocks noChangeArrowheads="1"/>
          </p:cNvSpPr>
          <p:nvPr/>
        </p:nvSpPr>
        <p:spPr bwMode="auto">
          <a:xfrm>
            <a:off x="7320137" y="4077073"/>
            <a:ext cx="14922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t>Tudasszintszek</a:t>
            </a:r>
          </a:p>
          <a:p>
            <a:pPr eaLnBrk="1" hangingPunct="1"/>
            <a:r>
              <a:rPr lang="hu-HU" sz="1400" b="1" noProof="1">
                <a:solidFill>
                  <a:srgbClr val="FF0066"/>
                </a:solidFill>
              </a:rPr>
              <a:t>Sz_Az</a:t>
            </a:r>
          </a:p>
          <a:p>
            <a:pPr eaLnBrk="1" hangingPunct="1"/>
            <a:r>
              <a:rPr lang="hu-HU" sz="1400" noProof="1"/>
              <a:t>Sz_Megnev</a:t>
            </a:r>
          </a:p>
          <a:p>
            <a:pPr eaLnBrk="1" hangingPunct="1"/>
            <a:r>
              <a:rPr lang="hu-HU" sz="1400" noProof="1"/>
              <a:t>Sz_Leiras</a:t>
            </a:r>
          </a:p>
          <a:p>
            <a:pPr eaLnBrk="1" hangingPunct="1"/>
            <a:r>
              <a:rPr lang="hu-HU" sz="1400" noProof="1"/>
              <a:t>Sz_VizsgaAzon</a:t>
            </a:r>
          </a:p>
        </p:txBody>
      </p:sp>
      <p:sp>
        <p:nvSpPr>
          <p:cNvPr id="2" name="Szabadkézi sokszög 1"/>
          <p:cNvSpPr/>
          <p:nvPr/>
        </p:nvSpPr>
        <p:spPr>
          <a:xfrm>
            <a:off x="3689236" y="1973174"/>
            <a:ext cx="1508760" cy="2954472"/>
          </a:xfrm>
          <a:custGeom>
            <a:avLst/>
            <a:gdLst>
              <a:gd name="connsiteX0" fmla="*/ 0 w 1104900"/>
              <a:gd name="connsiteY0" fmla="*/ 42900 h 2548714"/>
              <a:gd name="connsiteX1" fmla="*/ 482600 w 1104900"/>
              <a:gd name="connsiteY1" fmla="*/ 296900 h 2548714"/>
              <a:gd name="connsiteX2" fmla="*/ 685800 w 1104900"/>
              <a:gd name="connsiteY2" fmla="*/ 2265400 h 2548714"/>
              <a:gd name="connsiteX3" fmla="*/ 1104900 w 1104900"/>
              <a:gd name="connsiteY3" fmla="*/ 2494000 h 2548714"/>
              <a:gd name="connsiteX0" fmla="*/ 0 w 1104900"/>
              <a:gd name="connsiteY0" fmla="*/ 38381 h 2517162"/>
              <a:gd name="connsiteX1" fmla="*/ 482600 w 1104900"/>
              <a:gd name="connsiteY1" fmla="*/ 292381 h 2517162"/>
              <a:gd name="connsiteX2" fmla="*/ 655320 w 1104900"/>
              <a:gd name="connsiteY2" fmla="*/ 2151335 h 2517162"/>
              <a:gd name="connsiteX3" fmla="*/ 1104900 w 1104900"/>
              <a:gd name="connsiteY3" fmla="*/ 2489481 h 2517162"/>
              <a:gd name="connsiteX0" fmla="*/ 0 w 1104900"/>
              <a:gd name="connsiteY0" fmla="*/ 10633 h 2489414"/>
              <a:gd name="connsiteX1" fmla="*/ 482600 w 1104900"/>
              <a:gd name="connsiteY1" fmla="*/ 264633 h 2489414"/>
              <a:gd name="connsiteX2" fmla="*/ 655320 w 1104900"/>
              <a:gd name="connsiteY2" fmla="*/ 2123587 h 2489414"/>
              <a:gd name="connsiteX3" fmla="*/ 1104900 w 1104900"/>
              <a:gd name="connsiteY3" fmla="*/ 2461733 h 2489414"/>
              <a:gd name="connsiteX0" fmla="*/ 0 w 1104900"/>
              <a:gd name="connsiteY0" fmla="*/ 3164 h 2481216"/>
              <a:gd name="connsiteX1" fmla="*/ 497840 w 1104900"/>
              <a:gd name="connsiteY1" fmla="*/ 288463 h 2481216"/>
              <a:gd name="connsiteX2" fmla="*/ 655320 w 1104900"/>
              <a:gd name="connsiteY2" fmla="*/ 2116118 h 2481216"/>
              <a:gd name="connsiteX3" fmla="*/ 1104900 w 1104900"/>
              <a:gd name="connsiteY3" fmla="*/ 2454264 h 2481216"/>
              <a:gd name="connsiteX0" fmla="*/ 0 w 1104900"/>
              <a:gd name="connsiteY0" fmla="*/ 1152 h 2469785"/>
              <a:gd name="connsiteX1" fmla="*/ 497840 w 1104900"/>
              <a:gd name="connsiteY1" fmla="*/ 286451 h 2469785"/>
              <a:gd name="connsiteX2" fmla="*/ 655320 w 1104900"/>
              <a:gd name="connsiteY2" fmla="*/ 2028034 h 2469785"/>
              <a:gd name="connsiteX3" fmla="*/ 1104900 w 1104900"/>
              <a:gd name="connsiteY3" fmla="*/ 2452252 h 2469785"/>
              <a:gd name="connsiteX0" fmla="*/ 0 w 1104900"/>
              <a:gd name="connsiteY0" fmla="*/ 1152 h 2469785"/>
              <a:gd name="connsiteX1" fmla="*/ 497840 w 1104900"/>
              <a:gd name="connsiteY1" fmla="*/ 286451 h 2469785"/>
              <a:gd name="connsiteX2" fmla="*/ 655320 w 1104900"/>
              <a:gd name="connsiteY2" fmla="*/ 2028034 h 2469785"/>
              <a:gd name="connsiteX3" fmla="*/ 1104900 w 1104900"/>
              <a:gd name="connsiteY3" fmla="*/ 2452252 h 2469785"/>
              <a:gd name="connsiteX0" fmla="*/ 0 w 1104900"/>
              <a:gd name="connsiteY0" fmla="*/ 1152 h 2455437"/>
              <a:gd name="connsiteX1" fmla="*/ 497840 w 1104900"/>
              <a:gd name="connsiteY1" fmla="*/ 286451 h 2455437"/>
              <a:gd name="connsiteX2" fmla="*/ 655320 w 1104900"/>
              <a:gd name="connsiteY2" fmla="*/ 2028034 h 2455437"/>
              <a:gd name="connsiteX3" fmla="*/ 1104900 w 1104900"/>
              <a:gd name="connsiteY3" fmla="*/ 2452252 h 2455437"/>
              <a:gd name="connsiteX0" fmla="*/ 0 w 1104900"/>
              <a:gd name="connsiteY0" fmla="*/ 0 h 2453029"/>
              <a:gd name="connsiteX1" fmla="*/ 497840 w 1104900"/>
              <a:gd name="connsiteY1" fmla="*/ 285299 h 2453029"/>
              <a:gd name="connsiteX2" fmla="*/ 693420 w 1104900"/>
              <a:gd name="connsiteY2" fmla="*/ 1948635 h 2453029"/>
              <a:gd name="connsiteX3" fmla="*/ 1104900 w 1104900"/>
              <a:gd name="connsiteY3" fmla="*/ 2451100 h 2453029"/>
              <a:gd name="connsiteX0" fmla="*/ 0 w 1104900"/>
              <a:gd name="connsiteY0" fmla="*/ 0 h 2452823"/>
              <a:gd name="connsiteX1" fmla="*/ 497840 w 1104900"/>
              <a:gd name="connsiteY1" fmla="*/ 285299 h 2452823"/>
              <a:gd name="connsiteX2" fmla="*/ 693420 w 1104900"/>
              <a:gd name="connsiteY2" fmla="*/ 1948635 h 2452823"/>
              <a:gd name="connsiteX3" fmla="*/ 1104900 w 1104900"/>
              <a:gd name="connsiteY3" fmla="*/ 2451100 h 2452823"/>
              <a:gd name="connsiteX0" fmla="*/ 0 w 1104900"/>
              <a:gd name="connsiteY0" fmla="*/ 0 h 2452823"/>
              <a:gd name="connsiteX1" fmla="*/ 497840 w 1104900"/>
              <a:gd name="connsiteY1" fmla="*/ 285299 h 2452823"/>
              <a:gd name="connsiteX2" fmla="*/ 693420 w 1104900"/>
              <a:gd name="connsiteY2" fmla="*/ 1948635 h 2452823"/>
              <a:gd name="connsiteX3" fmla="*/ 1104900 w 1104900"/>
              <a:gd name="connsiteY3" fmla="*/ 2451100 h 2452823"/>
              <a:gd name="connsiteX0" fmla="*/ 0 w 1104900"/>
              <a:gd name="connsiteY0" fmla="*/ 0 h 2491871"/>
              <a:gd name="connsiteX1" fmla="*/ 497840 w 1104900"/>
              <a:gd name="connsiteY1" fmla="*/ 285299 h 2491871"/>
              <a:gd name="connsiteX2" fmla="*/ 693420 w 1104900"/>
              <a:gd name="connsiteY2" fmla="*/ 1948635 h 2491871"/>
              <a:gd name="connsiteX3" fmla="*/ 1104900 w 1104900"/>
              <a:gd name="connsiteY3" fmla="*/ 2490223 h 2491871"/>
              <a:gd name="connsiteX0" fmla="*/ 0 w 1104900"/>
              <a:gd name="connsiteY0" fmla="*/ 0 h 2491930"/>
              <a:gd name="connsiteX1" fmla="*/ 497840 w 1104900"/>
              <a:gd name="connsiteY1" fmla="*/ 285299 h 2491930"/>
              <a:gd name="connsiteX2" fmla="*/ 693420 w 1104900"/>
              <a:gd name="connsiteY2" fmla="*/ 1948635 h 2491930"/>
              <a:gd name="connsiteX3" fmla="*/ 1104900 w 1104900"/>
              <a:gd name="connsiteY3" fmla="*/ 2490223 h 2491930"/>
              <a:gd name="connsiteX0" fmla="*/ 0 w 1104900"/>
              <a:gd name="connsiteY0" fmla="*/ 11332 h 2503262"/>
              <a:gd name="connsiteX1" fmla="*/ 497840 w 1104900"/>
              <a:gd name="connsiteY1" fmla="*/ 296631 h 2503262"/>
              <a:gd name="connsiteX2" fmla="*/ 693420 w 1104900"/>
              <a:gd name="connsiteY2" fmla="*/ 1959967 h 2503262"/>
              <a:gd name="connsiteX3" fmla="*/ 1104900 w 1104900"/>
              <a:gd name="connsiteY3" fmla="*/ 2501555 h 2503262"/>
              <a:gd name="connsiteX0" fmla="*/ 0 w 1508760"/>
              <a:gd name="connsiteY0" fmla="*/ 18186 h 2516606"/>
              <a:gd name="connsiteX1" fmla="*/ 901700 w 1508760"/>
              <a:gd name="connsiteY1" fmla="*/ 309975 h 2516606"/>
              <a:gd name="connsiteX2" fmla="*/ 1097280 w 1508760"/>
              <a:gd name="connsiteY2" fmla="*/ 1973311 h 2516606"/>
              <a:gd name="connsiteX3" fmla="*/ 1508760 w 1508760"/>
              <a:gd name="connsiteY3" fmla="*/ 2514899 h 2516606"/>
            </a:gdLst>
            <a:ahLst/>
            <a:cxnLst>
              <a:cxn ang="0">
                <a:pos x="connsiteX0" y="connsiteY0"/>
              </a:cxn>
              <a:cxn ang="0">
                <a:pos x="connsiteX1" y="connsiteY1"/>
              </a:cxn>
              <a:cxn ang="0">
                <a:pos x="connsiteX2" y="connsiteY2"/>
              </a:cxn>
              <a:cxn ang="0">
                <a:pos x="connsiteX3" y="connsiteY3"/>
              </a:cxn>
            </a:cxnLst>
            <a:rect l="l" t="t" r="r" b="b"/>
            <a:pathLst>
              <a:path w="1508760" h="2516606">
                <a:moveTo>
                  <a:pt x="0" y="18186"/>
                </a:moveTo>
                <a:cubicBezTo>
                  <a:pt x="344170" y="-24372"/>
                  <a:pt x="718820" y="-15879"/>
                  <a:pt x="901700" y="309975"/>
                </a:cubicBezTo>
                <a:cubicBezTo>
                  <a:pt x="1084580" y="635829"/>
                  <a:pt x="1018963" y="1597999"/>
                  <a:pt x="1097280" y="1973311"/>
                </a:cubicBezTo>
                <a:cubicBezTo>
                  <a:pt x="1175597" y="2348623"/>
                  <a:pt x="1107228" y="2536742"/>
                  <a:pt x="1508760" y="251489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abadkézi sokszög 2"/>
          <p:cNvSpPr/>
          <p:nvPr/>
        </p:nvSpPr>
        <p:spPr>
          <a:xfrm>
            <a:off x="4408056" y="4782945"/>
            <a:ext cx="789940" cy="386323"/>
          </a:xfrm>
          <a:custGeom>
            <a:avLst/>
            <a:gdLst>
              <a:gd name="connsiteX0" fmla="*/ 0 w 812800"/>
              <a:gd name="connsiteY0" fmla="*/ 0 h 368300"/>
              <a:gd name="connsiteX1" fmla="*/ 241300 w 812800"/>
              <a:gd name="connsiteY1" fmla="*/ 50800 h 368300"/>
              <a:gd name="connsiteX2" fmla="*/ 304800 w 812800"/>
              <a:gd name="connsiteY2" fmla="*/ 241300 h 368300"/>
              <a:gd name="connsiteX3" fmla="*/ 812800 w 812800"/>
              <a:gd name="connsiteY3" fmla="*/ 368300 h 368300"/>
              <a:gd name="connsiteX0" fmla="*/ 0 w 812800"/>
              <a:gd name="connsiteY0" fmla="*/ 0 h 368300"/>
              <a:gd name="connsiteX1" fmla="*/ 241300 w 812800"/>
              <a:gd name="connsiteY1" fmla="*/ 50800 h 368300"/>
              <a:gd name="connsiteX2" fmla="*/ 449580 w 812800"/>
              <a:gd name="connsiteY2" fmla="*/ 332740 h 368300"/>
              <a:gd name="connsiteX3" fmla="*/ 812800 w 812800"/>
              <a:gd name="connsiteY3" fmla="*/ 368300 h 368300"/>
              <a:gd name="connsiteX0" fmla="*/ 0 w 812800"/>
              <a:gd name="connsiteY0" fmla="*/ 0 h 371482"/>
              <a:gd name="connsiteX1" fmla="*/ 241300 w 812800"/>
              <a:gd name="connsiteY1" fmla="*/ 50800 h 371482"/>
              <a:gd name="connsiteX2" fmla="*/ 449580 w 812800"/>
              <a:gd name="connsiteY2" fmla="*/ 332740 h 371482"/>
              <a:gd name="connsiteX3" fmla="*/ 812800 w 812800"/>
              <a:gd name="connsiteY3" fmla="*/ 368300 h 371482"/>
              <a:gd name="connsiteX0" fmla="*/ 0 w 789940"/>
              <a:gd name="connsiteY0" fmla="*/ 0 h 363862"/>
              <a:gd name="connsiteX1" fmla="*/ 218440 w 789940"/>
              <a:gd name="connsiteY1" fmla="*/ 43180 h 363862"/>
              <a:gd name="connsiteX2" fmla="*/ 426720 w 789940"/>
              <a:gd name="connsiteY2" fmla="*/ 325120 h 363862"/>
              <a:gd name="connsiteX3" fmla="*/ 789940 w 789940"/>
              <a:gd name="connsiteY3" fmla="*/ 360680 h 363862"/>
              <a:gd name="connsiteX0" fmla="*/ 0 w 789940"/>
              <a:gd name="connsiteY0" fmla="*/ 0 h 386323"/>
              <a:gd name="connsiteX1" fmla="*/ 218440 w 789940"/>
              <a:gd name="connsiteY1" fmla="*/ 43180 h 386323"/>
              <a:gd name="connsiteX2" fmla="*/ 350520 w 789940"/>
              <a:gd name="connsiteY2" fmla="*/ 363220 h 386323"/>
              <a:gd name="connsiteX3" fmla="*/ 789940 w 789940"/>
              <a:gd name="connsiteY3" fmla="*/ 360680 h 386323"/>
            </a:gdLst>
            <a:ahLst/>
            <a:cxnLst>
              <a:cxn ang="0">
                <a:pos x="connsiteX0" y="connsiteY0"/>
              </a:cxn>
              <a:cxn ang="0">
                <a:pos x="connsiteX1" y="connsiteY1"/>
              </a:cxn>
              <a:cxn ang="0">
                <a:pos x="connsiteX2" y="connsiteY2"/>
              </a:cxn>
              <a:cxn ang="0">
                <a:pos x="connsiteX3" y="connsiteY3"/>
              </a:cxn>
            </a:cxnLst>
            <a:rect l="l" t="t" r="r" b="b"/>
            <a:pathLst>
              <a:path w="789940" h="386323">
                <a:moveTo>
                  <a:pt x="0" y="0"/>
                </a:moveTo>
                <a:cubicBezTo>
                  <a:pt x="95250" y="5291"/>
                  <a:pt x="160020" y="-17357"/>
                  <a:pt x="218440" y="43180"/>
                </a:cubicBezTo>
                <a:cubicBezTo>
                  <a:pt x="276860" y="103717"/>
                  <a:pt x="255270" y="310303"/>
                  <a:pt x="350520" y="363220"/>
                </a:cubicBezTo>
                <a:cubicBezTo>
                  <a:pt x="445770" y="416137"/>
                  <a:pt x="568325" y="361738"/>
                  <a:pt x="789940" y="360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abadkézi sokszög 3"/>
          <p:cNvSpPr/>
          <p:nvPr/>
        </p:nvSpPr>
        <p:spPr>
          <a:xfrm>
            <a:off x="4397896" y="4838825"/>
            <a:ext cx="749300" cy="476486"/>
          </a:xfrm>
          <a:custGeom>
            <a:avLst/>
            <a:gdLst>
              <a:gd name="connsiteX0" fmla="*/ 749300 w 749300"/>
              <a:gd name="connsiteY0" fmla="*/ 469900 h 470823"/>
              <a:gd name="connsiteX1" fmla="*/ 254000 w 749300"/>
              <a:gd name="connsiteY1" fmla="*/ 431800 h 470823"/>
              <a:gd name="connsiteX2" fmla="*/ 165100 w 749300"/>
              <a:gd name="connsiteY2" fmla="*/ 215900 h 470823"/>
              <a:gd name="connsiteX3" fmla="*/ 0 w 749300"/>
              <a:gd name="connsiteY3" fmla="*/ 0 h 470823"/>
              <a:gd name="connsiteX0" fmla="*/ 749300 w 749300"/>
              <a:gd name="connsiteY0" fmla="*/ 469900 h 476486"/>
              <a:gd name="connsiteX1" fmla="*/ 254000 w 749300"/>
              <a:gd name="connsiteY1" fmla="*/ 431800 h 476486"/>
              <a:gd name="connsiteX2" fmla="*/ 165100 w 749300"/>
              <a:gd name="connsiteY2" fmla="*/ 76200 h 476486"/>
              <a:gd name="connsiteX3" fmla="*/ 0 w 749300"/>
              <a:gd name="connsiteY3" fmla="*/ 0 h 476486"/>
              <a:gd name="connsiteX0" fmla="*/ 749300 w 749300"/>
              <a:gd name="connsiteY0" fmla="*/ 469900 h 476486"/>
              <a:gd name="connsiteX1" fmla="*/ 254000 w 749300"/>
              <a:gd name="connsiteY1" fmla="*/ 431800 h 476486"/>
              <a:gd name="connsiteX2" fmla="*/ 165100 w 749300"/>
              <a:gd name="connsiteY2" fmla="*/ 76200 h 476486"/>
              <a:gd name="connsiteX3" fmla="*/ 0 w 749300"/>
              <a:gd name="connsiteY3" fmla="*/ 0 h 476486"/>
            </a:gdLst>
            <a:ahLst/>
            <a:cxnLst>
              <a:cxn ang="0">
                <a:pos x="connsiteX0" y="connsiteY0"/>
              </a:cxn>
              <a:cxn ang="0">
                <a:pos x="connsiteX1" y="connsiteY1"/>
              </a:cxn>
              <a:cxn ang="0">
                <a:pos x="connsiteX2" y="connsiteY2"/>
              </a:cxn>
              <a:cxn ang="0">
                <a:pos x="connsiteX3" y="connsiteY3"/>
              </a:cxn>
            </a:cxnLst>
            <a:rect l="l" t="t" r="r" b="b"/>
            <a:pathLst>
              <a:path w="749300" h="476486">
                <a:moveTo>
                  <a:pt x="749300" y="469900"/>
                </a:moveTo>
                <a:cubicBezTo>
                  <a:pt x="550333" y="472016"/>
                  <a:pt x="351367" y="497417"/>
                  <a:pt x="254000" y="431800"/>
                </a:cubicBezTo>
                <a:cubicBezTo>
                  <a:pt x="156633" y="366183"/>
                  <a:pt x="207433" y="148167"/>
                  <a:pt x="165100" y="76200"/>
                </a:cubicBezTo>
                <a:cubicBezTo>
                  <a:pt x="122767" y="4233"/>
                  <a:pt x="107103" y="3386"/>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abadkézi sokszög 4"/>
          <p:cNvSpPr/>
          <p:nvPr/>
        </p:nvSpPr>
        <p:spPr>
          <a:xfrm>
            <a:off x="2774035" y="1481597"/>
            <a:ext cx="2401100" cy="974709"/>
          </a:xfrm>
          <a:custGeom>
            <a:avLst/>
            <a:gdLst>
              <a:gd name="connsiteX0" fmla="*/ 325458 w 2512398"/>
              <a:gd name="connsiteY0" fmla="*/ 955874 h 972986"/>
              <a:gd name="connsiteX1" fmla="*/ 157818 w 2512398"/>
              <a:gd name="connsiteY1" fmla="*/ 849194 h 972986"/>
              <a:gd name="connsiteX2" fmla="*/ 188298 w 2512398"/>
              <a:gd name="connsiteY2" fmla="*/ 33854 h 972986"/>
              <a:gd name="connsiteX3" fmla="*/ 2512398 w 2512398"/>
              <a:gd name="connsiteY3" fmla="*/ 231974 h 972986"/>
              <a:gd name="connsiteX0" fmla="*/ 170260 w 2357200"/>
              <a:gd name="connsiteY0" fmla="*/ 962503 h 979938"/>
              <a:gd name="connsiteX1" fmla="*/ 2620 w 2357200"/>
              <a:gd name="connsiteY1" fmla="*/ 855823 h 979938"/>
              <a:gd name="connsiteX2" fmla="*/ 299800 w 2357200"/>
              <a:gd name="connsiteY2" fmla="*/ 32863 h 979938"/>
              <a:gd name="connsiteX3" fmla="*/ 2357200 w 2357200"/>
              <a:gd name="connsiteY3" fmla="*/ 238603 h 979938"/>
              <a:gd name="connsiteX0" fmla="*/ 172563 w 2359503"/>
              <a:gd name="connsiteY0" fmla="*/ 962503 h 969890"/>
              <a:gd name="connsiteX1" fmla="*/ 4923 w 2359503"/>
              <a:gd name="connsiteY1" fmla="*/ 855823 h 969890"/>
              <a:gd name="connsiteX2" fmla="*/ 302103 w 2359503"/>
              <a:gd name="connsiteY2" fmla="*/ 32863 h 969890"/>
              <a:gd name="connsiteX3" fmla="*/ 2359503 w 2359503"/>
              <a:gd name="connsiteY3" fmla="*/ 238603 h 969890"/>
              <a:gd name="connsiteX0" fmla="*/ 274615 w 2362495"/>
              <a:gd name="connsiteY0" fmla="*/ 1000603 h 1001305"/>
              <a:gd name="connsiteX1" fmla="*/ 7915 w 2362495"/>
              <a:gd name="connsiteY1" fmla="*/ 855823 h 1001305"/>
              <a:gd name="connsiteX2" fmla="*/ 305095 w 2362495"/>
              <a:gd name="connsiteY2" fmla="*/ 32863 h 1001305"/>
              <a:gd name="connsiteX3" fmla="*/ 2362495 w 2362495"/>
              <a:gd name="connsiteY3" fmla="*/ 238603 h 1001305"/>
              <a:gd name="connsiteX0" fmla="*/ 313220 w 2401100"/>
              <a:gd name="connsiteY0" fmla="*/ 980605 h 980606"/>
              <a:gd name="connsiteX1" fmla="*/ 800 w 2401100"/>
              <a:gd name="connsiteY1" fmla="*/ 523405 h 980606"/>
              <a:gd name="connsiteX2" fmla="*/ 343700 w 2401100"/>
              <a:gd name="connsiteY2" fmla="*/ 12865 h 980606"/>
              <a:gd name="connsiteX3" fmla="*/ 2401100 w 2401100"/>
              <a:gd name="connsiteY3" fmla="*/ 218605 h 980606"/>
              <a:gd name="connsiteX0" fmla="*/ 313220 w 2401100"/>
              <a:gd name="connsiteY0" fmla="*/ 980605 h 980606"/>
              <a:gd name="connsiteX1" fmla="*/ 800 w 2401100"/>
              <a:gd name="connsiteY1" fmla="*/ 523405 h 980606"/>
              <a:gd name="connsiteX2" fmla="*/ 343700 w 2401100"/>
              <a:gd name="connsiteY2" fmla="*/ 12865 h 980606"/>
              <a:gd name="connsiteX3" fmla="*/ 2401100 w 2401100"/>
              <a:gd name="connsiteY3" fmla="*/ 218605 h 980606"/>
              <a:gd name="connsiteX0" fmla="*/ 313220 w 2401100"/>
              <a:gd name="connsiteY0" fmla="*/ 974708 h 974709"/>
              <a:gd name="connsiteX1" fmla="*/ 800 w 2401100"/>
              <a:gd name="connsiteY1" fmla="*/ 517508 h 974709"/>
              <a:gd name="connsiteX2" fmla="*/ 343700 w 2401100"/>
              <a:gd name="connsiteY2" fmla="*/ 6968 h 974709"/>
              <a:gd name="connsiteX3" fmla="*/ 2401100 w 2401100"/>
              <a:gd name="connsiteY3" fmla="*/ 212708 h 974709"/>
            </a:gdLst>
            <a:ahLst/>
            <a:cxnLst>
              <a:cxn ang="0">
                <a:pos x="connsiteX0" y="connsiteY0"/>
              </a:cxn>
              <a:cxn ang="0">
                <a:pos x="connsiteX1" y="connsiteY1"/>
              </a:cxn>
              <a:cxn ang="0">
                <a:pos x="connsiteX2" y="connsiteY2"/>
              </a:cxn>
              <a:cxn ang="0">
                <a:pos x="connsiteX3" y="connsiteY3"/>
              </a:cxn>
            </a:cxnLst>
            <a:rect l="l" t="t" r="r" b="b"/>
            <a:pathLst>
              <a:path w="2401100" h="974709">
                <a:moveTo>
                  <a:pt x="313220" y="974708"/>
                </a:moveTo>
                <a:cubicBezTo>
                  <a:pt x="65570" y="975343"/>
                  <a:pt x="-4280" y="678798"/>
                  <a:pt x="800" y="517508"/>
                </a:cubicBezTo>
                <a:cubicBezTo>
                  <a:pt x="5880" y="356218"/>
                  <a:pt x="-56350" y="57768"/>
                  <a:pt x="343700" y="6968"/>
                </a:cubicBezTo>
                <a:cubicBezTo>
                  <a:pt x="743750" y="-43832"/>
                  <a:pt x="1709585" y="199373"/>
                  <a:pt x="2401100" y="2127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abadkézi sokszög 5"/>
          <p:cNvSpPr/>
          <p:nvPr/>
        </p:nvSpPr>
        <p:spPr>
          <a:xfrm>
            <a:off x="5705270" y="1767602"/>
            <a:ext cx="1169126" cy="665842"/>
          </a:xfrm>
          <a:custGeom>
            <a:avLst/>
            <a:gdLst>
              <a:gd name="connsiteX0" fmla="*/ 0 w 1082040"/>
              <a:gd name="connsiteY0" fmla="*/ 0 h 723900"/>
              <a:gd name="connsiteX1" fmla="*/ 586740 w 1082040"/>
              <a:gd name="connsiteY1" fmla="*/ 106680 h 723900"/>
              <a:gd name="connsiteX2" fmla="*/ 685800 w 1082040"/>
              <a:gd name="connsiteY2" fmla="*/ 586740 h 723900"/>
              <a:gd name="connsiteX3" fmla="*/ 1082040 w 1082040"/>
              <a:gd name="connsiteY3" fmla="*/ 723900 h 723900"/>
              <a:gd name="connsiteX0" fmla="*/ 0 w 1169126"/>
              <a:gd name="connsiteY0" fmla="*/ 7090 h 672932"/>
              <a:gd name="connsiteX1" fmla="*/ 673826 w 1169126"/>
              <a:gd name="connsiteY1" fmla="*/ 55712 h 672932"/>
              <a:gd name="connsiteX2" fmla="*/ 772886 w 1169126"/>
              <a:gd name="connsiteY2" fmla="*/ 535772 h 672932"/>
              <a:gd name="connsiteX3" fmla="*/ 1169126 w 1169126"/>
              <a:gd name="connsiteY3" fmla="*/ 672932 h 672932"/>
              <a:gd name="connsiteX0" fmla="*/ 0 w 1169126"/>
              <a:gd name="connsiteY0" fmla="*/ 0 h 665842"/>
              <a:gd name="connsiteX1" fmla="*/ 659311 w 1169126"/>
              <a:gd name="connsiteY1" fmla="*/ 92165 h 665842"/>
              <a:gd name="connsiteX2" fmla="*/ 772886 w 1169126"/>
              <a:gd name="connsiteY2" fmla="*/ 528682 h 665842"/>
              <a:gd name="connsiteX3" fmla="*/ 1169126 w 1169126"/>
              <a:gd name="connsiteY3" fmla="*/ 665842 h 665842"/>
            </a:gdLst>
            <a:ahLst/>
            <a:cxnLst>
              <a:cxn ang="0">
                <a:pos x="connsiteX0" y="connsiteY0"/>
              </a:cxn>
              <a:cxn ang="0">
                <a:pos x="connsiteX1" y="connsiteY1"/>
              </a:cxn>
              <a:cxn ang="0">
                <a:pos x="connsiteX2" y="connsiteY2"/>
              </a:cxn>
              <a:cxn ang="0">
                <a:pos x="connsiteX3" y="connsiteY3"/>
              </a:cxn>
            </a:cxnLst>
            <a:rect l="l" t="t" r="r" b="b"/>
            <a:pathLst>
              <a:path w="1169126" h="665842">
                <a:moveTo>
                  <a:pt x="0" y="0"/>
                </a:moveTo>
                <a:cubicBezTo>
                  <a:pt x="236220" y="4445"/>
                  <a:pt x="530497" y="4051"/>
                  <a:pt x="659311" y="92165"/>
                </a:cubicBezTo>
                <a:cubicBezTo>
                  <a:pt x="788125" y="180279"/>
                  <a:pt x="687917" y="433069"/>
                  <a:pt x="772886" y="528682"/>
                </a:cubicBezTo>
                <a:cubicBezTo>
                  <a:pt x="857855" y="624295"/>
                  <a:pt x="1012281" y="648697"/>
                  <a:pt x="1169126" y="6658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abadkézi sokszög 13"/>
          <p:cNvSpPr/>
          <p:nvPr/>
        </p:nvSpPr>
        <p:spPr>
          <a:xfrm>
            <a:off x="7421131" y="1951395"/>
            <a:ext cx="824865" cy="720258"/>
          </a:xfrm>
          <a:custGeom>
            <a:avLst/>
            <a:gdLst>
              <a:gd name="connsiteX0" fmla="*/ 0 w 739140"/>
              <a:gd name="connsiteY0" fmla="*/ 710649 h 720258"/>
              <a:gd name="connsiteX1" fmla="*/ 365760 w 739140"/>
              <a:gd name="connsiteY1" fmla="*/ 634449 h 720258"/>
              <a:gd name="connsiteX2" fmla="*/ 350520 w 739140"/>
              <a:gd name="connsiteY2" fmla="*/ 85809 h 720258"/>
              <a:gd name="connsiteX3" fmla="*/ 739140 w 739140"/>
              <a:gd name="connsiteY3" fmla="*/ 9609 h 720258"/>
              <a:gd name="connsiteX0" fmla="*/ 0 w 824865"/>
              <a:gd name="connsiteY0" fmla="*/ 710649 h 720258"/>
              <a:gd name="connsiteX1" fmla="*/ 451485 w 824865"/>
              <a:gd name="connsiteY1" fmla="*/ 634449 h 720258"/>
              <a:gd name="connsiteX2" fmla="*/ 436245 w 824865"/>
              <a:gd name="connsiteY2" fmla="*/ 85809 h 720258"/>
              <a:gd name="connsiteX3" fmla="*/ 824865 w 824865"/>
              <a:gd name="connsiteY3" fmla="*/ 9609 h 720258"/>
            </a:gdLst>
            <a:ahLst/>
            <a:cxnLst>
              <a:cxn ang="0">
                <a:pos x="connsiteX0" y="connsiteY0"/>
              </a:cxn>
              <a:cxn ang="0">
                <a:pos x="connsiteX1" y="connsiteY1"/>
              </a:cxn>
              <a:cxn ang="0">
                <a:pos x="connsiteX2" y="connsiteY2"/>
              </a:cxn>
              <a:cxn ang="0">
                <a:pos x="connsiteX3" y="connsiteY3"/>
              </a:cxn>
            </a:cxnLst>
            <a:rect l="l" t="t" r="r" b="b"/>
            <a:pathLst>
              <a:path w="824865" h="720258">
                <a:moveTo>
                  <a:pt x="0" y="710649"/>
                </a:moveTo>
                <a:cubicBezTo>
                  <a:pt x="153670" y="724619"/>
                  <a:pt x="378778" y="738589"/>
                  <a:pt x="451485" y="634449"/>
                </a:cubicBezTo>
                <a:cubicBezTo>
                  <a:pt x="524193" y="530309"/>
                  <a:pt x="374015" y="189949"/>
                  <a:pt x="436245" y="85809"/>
                </a:cubicBezTo>
                <a:cubicBezTo>
                  <a:pt x="498475" y="-18331"/>
                  <a:pt x="661670" y="-4361"/>
                  <a:pt x="824865" y="96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abadkézi sokszög 14"/>
          <p:cNvSpPr/>
          <p:nvPr/>
        </p:nvSpPr>
        <p:spPr>
          <a:xfrm>
            <a:off x="7105034" y="2856178"/>
            <a:ext cx="493696" cy="1610097"/>
          </a:xfrm>
          <a:custGeom>
            <a:avLst/>
            <a:gdLst>
              <a:gd name="connsiteX0" fmla="*/ 340318 w 486780"/>
              <a:gd name="connsiteY0" fmla="*/ 23825 h 1633941"/>
              <a:gd name="connsiteX1" fmla="*/ 469858 w 486780"/>
              <a:gd name="connsiteY1" fmla="*/ 191465 h 1633941"/>
              <a:gd name="connsiteX2" fmla="*/ 5038 w 486780"/>
              <a:gd name="connsiteY2" fmla="*/ 1433525 h 1633941"/>
              <a:gd name="connsiteX3" fmla="*/ 264118 w 486780"/>
              <a:gd name="connsiteY3" fmla="*/ 1616405 h 1633941"/>
              <a:gd name="connsiteX0" fmla="*/ 332920 w 478883"/>
              <a:gd name="connsiteY0" fmla="*/ 20886 h 1620259"/>
              <a:gd name="connsiteX1" fmla="*/ 462460 w 478883"/>
              <a:gd name="connsiteY1" fmla="*/ 188526 h 1620259"/>
              <a:gd name="connsiteX2" fmla="*/ 5260 w 478883"/>
              <a:gd name="connsiteY2" fmla="*/ 1354386 h 1620259"/>
              <a:gd name="connsiteX3" fmla="*/ 256720 w 478883"/>
              <a:gd name="connsiteY3" fmla="*/ 1613466 h 1620259"/>
              <a:gd name="connsiteX0" fmla="*/ 333241 w 486008"/>
              <a:gd name="connsiteY0" fmla="*/ 7967 h 1606456"/>
              <a:gd name="connsiteX1" fmla="*/ 470401 w 486008"/>
              <a:gd name="connsiteY1" fmla="*/ 267047 h 1606456"/>
              <a:gd name="connsiteX2" fmla="*/ 5581 w 486008"/>
              <a:gd name="connsiteY2" fmla="*/ 1341467 h 1606456"/>
              <a:gd name="connsiteX3" fmla="*/ 257041 w 486008"/>
              <a:gd name="connsiteY3" fmla="*/ 1600547 h 1606456"/>
              <a:gd name="connsiteX0" fmla="*/ 266566 w 477951"/>
              <a:gd name="connsiteY0" fmla="*/ 7470 h 1615484"/>
              <a:gd name="connsiteX1" fmla="*/ 470401 w 477951"/>
              <a:gd name="connsiteY1" fmla="*/ 276075 h 1615484"/>
              <a:gd name="connsiteX2" fmla="*/ 5581 w 477951"/>
              <a:gd name="connsiteY2" fmla="*/ 1350495 h 1615484"/>
              <a:gd name="connsiteX3" fmla="*/ 257041 w 477951"/>
              <a:gd name="connsiteY3" fmla="*/ 1609575 h 1615484"/>
              <a:gd name="connsiteX0" fmla="*/ 266566 w 493696"/>
              <a:gd name="connsiteY0" fmla="*/ 2083 h 1610097"/>
              <a:gd name="connsiteX1" fmla="*/ 470401 w 493696"/>
              <a:gd name="connsiteY1" fmla="*/ 270688 h 1610097"/>
              <a:gd name="connsiteX2" fmla="*/ 5581 w 493696"/>
              <a:gd name="connsiteY2" fmla="*/ 1345108 h 1610097"/>
              <a:gd name="connsiteX3" fmla="*/ 257041 w 493696"/>
              <a:gd name="connsiteY3" fmla="*/ 1604188 h 1610097"/>
            </a:gdLst>
            <a:ahLst/>
            <a:cxnLst>
              <a:cxn ang="0">
                <a:pos x="connsiteX0" y="connsiteY0"/>
              </a:cxn>
              <a:cxn ang="0">
                <a:pos x="connsiteX1" y="connsiteY1"/>
              </a:cxn>
              <a:cxn ang="0">
                <a:pos x="connsiteX2" y="connsiteY2"/>
              </a:cxn>
              <a:cxn ang="0">
                <a:pos x="connsiteX3" y="connsiteY3"/>
              </a:cxn>
            </a:cxnLst>
            <a:rect l="l" t="t" r="r" b="b"/>
            <a:pathLst>
              <a:path w="493696" h="1610097">
                <a:moveTo>
                  <a:pt x="266566" y="2083"/>
                </a:moveTo>
                <a:cubicBezTo>
                  <a:pt x="521201" y="-12522"/>
                  <a:pt x="513899" y="46851"/>
                  <a:pt x="470401" y="270688"/>
                </a:cubicBezTo>
                <a:cubicBezTo>
                  <a:pt x="426904" y="494526"/>
                  <a:pt x="41141" y="1122858"/>
                  <a:pt x="5581" y="1345108"/>
                </a:cubicBezTo>
                <a:cubicBezTo>
                  <a:pt x="-29979" y="1567358"/>
                  <a:pt x="110356" y="1631493"/>
                  <a:pt x="257041" y="16041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abadkézi sokszög 15"/>
          <p:cNvSpPr/>
          <p:nvPr/>
        </p:nvSpPr>
        <p:spPr>
          <a:xfrm>
            <a:off x="3414099" y="5452062"/>
            <a:ext cx="447902" cy="522169"/>
          </a:xfrm>
          <a:custGeom>
            <a:avLst/>
            <a:gdLst>
              <a:gd name="connsiteX0" fmla="*/ 319314 w 338572"/>
              <a:gd name="connsiteY0" fmla="*/ 0 h 508000"/>
              <a:gd name="connsiteX1" fmla="*/ 333828 w 338572"/>
              <a:gd name="connsiteY1" fmla="*/ 188686 h 508000"/>
              <a:gd name="connsiteX2" fmla="*/ 246742 w 338572"/>
              <a:gd name="connsiteY2" fmla="*/ 420914 h 508000"/>
              <a:gd name="connsiteX3" fmla="*/ 0 w 338572"/>
              <a:gd name="connsiteY3" fmla="*/ 508000 h 508000"/>
              <a:gd name="connsiteX0" fmla="*/ 319314 w 320239"/>
              <a:gd name="connsiteY0" fmla="*/ 0 h 508000"/>
              <a:gd name="connsiteX1" fmla="*/ 186191 w 320239"/>
              <a:gd name="connsiteY1" fmla="*/ 60099 h 508000"/>
              <a:gd name="connsiteX2" fmla="*/ 246742 w 320239"/>
              <a:gd name="connsiteY2" fmla="*/ 420914 h 508000"/>
              <a:gd name="connsiteX3" fmla="*/ 0 w 320239"/>
              <a:gd name="connsiteY3" fmla="*/ 508000 h 508000"/>
              <a:gd name="connsiteX0" fmla="*/ 319314 w 319314"/>
              <a:gd name="connsiteY0" fmla="*/ 0 h 508000"/>
              <a:gd name="connsiteX1" fmla="*/ 186191 w 319314"/>
              <a:gd name="connsiteY1" fmla="*/ 60099 h 508000"/>
              <a:gd name="connsiteX2" fmla="*/ 246742 w 319314"/>
              <a:gd name="connsiteY2" fmla="*/ 420914 h 508000"/>
              <a:gd name="connsiteX3" fmla="*/ 0 w 319314"/>
              <a:gd name="connsiteY3" fmla="*/ 508000 h 508000"/>
              <a:gd name="connsiteX0" fmla="*/ 400277 w 400277"/>
              <a:gd name="connsiteY0" fmla="*/ 0 h 508000"/>
              <a:gd name="connsiteX1" fmla="*/ 186191 w 400277"/>
              <a:gd name="connsiteY1" fmla="*/ 60099 h 508000"/>
              <a:gd name="connsiteX2" fmla="*/ 246742 w 400277"/>
              <a:gd name="connsiteY2" fmla="*/ 420914 h 508000"/>
              <a:gd name="connsiteX3" fmla="*/ 0 w 400277"/>
              <a:gd name="connsiteY3" fmla="*/ 508000 h 508000"/>
              <a:gd name="connsiteX0" fmla="*/ 400277 w 400277"/>
              <a:gd name="connsiteY0" fmla="*/ 3620 h 511620"/>
              <a:gd name="connsiteX1" fmla="*/ 186191 w 400277"/>
              <a:gd name="connsiteY1" fmla="*/ 63719 h 511620"/>
              <a:gd name="connsiteX2" fmla="*/ 246742 w 400277"/>
              <a:gd name="connsiteY2" fmla="*/ 424534 h 511620"/>
              <a:gd name="connsiteX3" fmla="*/ 0 w 400277"/>
              <a:gd name="connsiteY3" fmla="*/ 511620 h 511620"/>
              <a:gd name="connsiteX0" fmla="*/ 400277 w 400277"/>
              <a:gd name="connsiteY0" fmla="*/ 3620 h 512914"/>
              <a:gd name="connsiteX1" fmla="*/ 186191 w 400277"/>
              <a:gd name="connsiteY1" fmla="*/ 63719 h 512914"/>
              <a:gd name="connsiteX2" fmla="*/ 246742 w 400277"/>
              <a:gd name="connsiteY2" fmla="*/ 424534 h 512914"/>
              <a:gd name="connsiteX3" fmla="*/ 0 w 400277"/>
              <a:gd name="connsiteY3" fmla="*/ 511620 h 512914"/>
              <a:gd name="connsiteX0" fmla="*/ 447902 w 447902"/>
              <a:gd name="connsiteY0" fmla="*/ 3620 h 522169"/>
              <a:gd name="connsiteX1" fmla="*/ 233816 w 447902"/>
              <a:gd name="connsiteY1" fmla="*/ 63719 h 522169"/>
              <a:gd name="connsiteX2" fmla="*/ 294367 w 447902"/>
              <a:gd name="connsiteY2" fmla="*/ 424534 h 522169"/>
              <a:gd name="connsiteX3" fmla="*/ 0 w 447902"/>
              <a:gd name="connsiteY3" fmla="*/ 521145 h 522169"/>
            </a:gdLst>
            <a:ahLst/>
            <a:cxnLst>
              <a:cxn ang="0">
                <a:pos x="connsiteX0" y="connsiteY0"/>
              </a:cxn>
              <a:cxn ang="0">
                <a:pos x="connsiteX1" y="connsiteY1"/>
              </a:cxn>
              <a:cxn ang="0">
                <a:pos x="connsiteX2" y="connsiteY2"/>
              </a:cxn>
              <a:cxn ang="0">
                <a:pos x="connsiteX3" y="connsiteY3"/>
              </a:cxn>
            </a:cxnLst>
            <a:rect l="l" t="t" r="r" b="b"/>
            <a:pathLst>
              <a:path w="447902" h="522169">
                <a:moveTo>
                  <a:pt x="447902" y="3620"/>
                </a:moveTo>
                <a:cubicBezTo>
                  <a:pt x="318332" y="-3788"/>
                  <a:pt x="259405" y="-6433"/>
                  <a:pt x="233816" y="63719"/>
                </a:cubicBezTo>
                <a:cubicBezTo>
                  <a:pt x="208227" y="133871"/>
                  <a:pt x="333336" y="348296"/>
                  <a:pt x="294367" y="424534"/>
                </a:cubicBezTo>
                <a:cubicBezTo>
                  <a:pt x="255398" y="500772"/>
                  <a:pt x="162227" y="528023"/>
                  <a:pt x="0" y="5211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ext Box 4"/>
          <p:cNvSpPr txBox="1">
            <a:spLocks noChangeArrowheads="1"/>
          </p:cNvSpPr>
          <p:nvPr/>
        </p:nvSpPr>
        <p:spPr bwMode="auto">
          <a:xfrm>
            <a:off x="4943872" y="1340768"/>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23" name="Text Box 5"/>
          <p:cNvSpPr txBox="1">
            <a:spLocks noChangeArrowheads="1"/>
          </p:cNvSpPr>
          <p:nvPr/>
        </p:nvSpPr>
        <p:spPr bwMode="auto">
          <a:xfrm>
            <a:off x="2783632" y="2420889"/>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24" name="Text Box 4"/>
          <p:cNvSpPr txBox="1">
            <a:spLocks noChangeArrowheads="1"/>
          </p:cNvSpPr>
          <p:nvPr/>
        </p:nvSpPr>
        <p:spPr bwMode="auto">
          <a:xfrm>
            <a:off x="3719736" y="1916832"/>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25" name="Text Box 5"/>
          <p:cNvSpPr txBox="1">
            <a:spLocks noChangeArrowheads="1"/>
          </p:cNvSpPr>
          <p:nvPr/>
        </p:nvSpPr>
        <p:spPr bwMode="auto">
          <a:xfrm>
            <a:off x="4943873" y="4581128"/>
            <a:ext cx="315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N</a:t>
            </a:r>
          </a:p>
        </p:txBody>
      </p:sp>
      <p:sp>
        <p:nvSpPr>
          <p:cNvPr id="26" name="Text Box 4"/>
          <p:cNvSpPr txBox="1">
            <a:spLocks noChangeArrowheads="1"/>
          </p:cNvSpPr>
          <p:nvPr/>
        </p:nvSpPr>
        <p:spPr bwMode="auto">
          <a:xfrm>
            <a:off x="4227662" y="4653136"/>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27" name="Text Box 5"/>
          <p:cNvSpPr txBox="1">
            <a:spLocks noChangeArrowheads="1"/>
          </p:cNvSpPr>
          <p:nvPr/>
        </p:nvSpPr>
        <p:spPr bwMode="auto">
          <a:xfrm>
            <a:off x="4871865" y="4869160"/>
            <a:ext cx="315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N</a:t>
            </a:r>
          </a:p>
        </p:txBody>
      </p:sp>
      <p:sp>
        <p:nvSpPr>
          <p:cNvPr id="28" name="Text Box 5"/>
          <p:cNvSpPr txBox="1">
            <a:spLocks noChangeArrowheads="1"/>
          </p:cNvSpPr>
          <p:nvPr/>
        </p:nvSpPr>
        <p:spPr bwMode="auto">
          <a:xfrm>
            <a:off x="4943873" y="5301208"/>
            <a:ext cx="315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N</a:t>
            </a:r>
          </a:p>
        </p:txBody>
      </p:sp>
      <p:sp>
        <p:nvSpPr>
          <p:cNvPr id="29" name="Text Box 4"/>
          <p:cNvSpPr txBox="1">
            <a:spLocks noChangeArrowheads="1"/>
          </p:cNvSpPr>
          <p:nvPr/>
        </p:nvSpPr>
        <p:spPr bwMode="auto">
          <a:xfrm>
            <a:off x="3435574" y="5949280"/>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30" name="Text Box 4"/>
          <p:cNvSpPr txBox="1">
            <a:spLocks noChangeArrowheads="1"/>
          </p:cNvSpPr>
          <p:nvPr/>
        </p:nvSpPr>
        <p:spPr bwMode="auto">
          <a:xfrm>
            <a:off x="5879976" y="1484784"/>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31" name="Text Box 5"/>
          <p:cNvSpPr txBox="1">
            <a:spLocks noChangeArrowheads="1"/>
          </p:cNvSpPr>
          <p:nvPr/>
        </p:nvSpPr>
        <p:spPr bwMode="auto">
          <a:xfrm>
            <a:off x="6572176" y="2132856"/>
            <a:ext cx="315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N</a:t>
            </a:r>
          </a:p>
        </p:txBody>
      </p:sp>
      <p:sp>
        <p:nvSpPr>
          <p:cNvPr id="32" name="Text Box 5"/>
          <p:cNvSpPr txBox="1">
            <a:spLocks noChangeArrowheads="1"/>
          </p:cNvSpPr>
          <p:nvPr/>
        </p:nvSpPr>
        <p:spPr bwMode="auto">
          <a:xfrm>
            <a:off x="7436272" y="2618556"/>
            <a:ext cx="315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N</a:t>
            </a:r>
          </a:p>
        </p:txBody>
      </p:sp>
      <p:sp>
        <p:nvSpPr>
          <p:cNvPr id="33" name="Text Box 4"/>
          <p:cNvSpPr txBox="1">
            <a:spLocks noChangeArrowheads="1"/>
          </p:cNvSpPr>
          <p:nvPr/>
        </p:nvSpPr>
        <p:spPr bwMode="auto">
          <a:xfrm>
            <a:off x="7968208" y="1628800"/>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34" name="Text Box 4"/>
          <p:cNvSpPr txBox="1">
            <a:spLocks noChangeArrowheads="1"/>
          </p:cNvSpPr>
          <p:nvPr/>
        </p:nvSpPr>
        <p:spPr bwMode="auto">
          <a:xfrm>
            <a:off x="7176120" y="4149080"/>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17" name="Cím 16"/>
          <p:cNvSpPr>
            <a:spLocks noGrp="1"/>
          </p:cNvSpPr>
          <p:nvPr>
            <p:ph type="title"/>
          </p:nvPr>
        </p:nvSpPr>
        <p:spPr>
          <a:xfrm>
            <a:off x="1981200" y="457200"/>
            <a:ext cx="8229600" cy="523528"/>
          </a:xfrm>
        </p:spPr>
        <p:txBody>
          <a:bodyPr>
            <a:normAutofit fontScale="90000"/>
          </a:bodyPr>
          <a:lstStyle/>
          <a:p>
            <a:r>
              <a:rPr lang="hu-HU" dirty="0"/>
              <a:t>Táblák, kapcsolatok</a:t>
            </a:r>
          </a:p>
        </p:txBody>
      </p:sp>
    </p:spTree>
    <p:extLst>
      <p:ext uri="{BB962C8B-B14F-4D97-AF65-F5344CB8AC3E}">
        <p14:creationId xmlns:p14="http://schemas.microsoft.com/office/powerpoint/2010/main" val="1283799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063553" y="1412777"/>
            <a:ext cx="424827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latin typeface="Book Antiqua" panose="02040602050305030304" pitchFamily="18" charset="0"/>
              </a:rPr>
              <a:t>Dolgozok</a:t>
            </a:r>
          </a:p>
          <a:p>
            <a:pPr eaLnBrk="1" hangingPunct="1"/>
            <a:r>
              <a:rPr lang="hu-HU" sz="1400" b="1" noProof="1">
                <a:solidFill>
                  <a:srgbClr val="FF0066"/>
                </a:solidFill>
                <a:latin typeface="Book Antiqua" panose="02040602050305030304" pitchFamily="18" charset="0"/>
              </a:rPr>
              <a:t>D_Az (Szám, egyedi)</a:t>
            </a:r>
          </a:p>
          <a:p>
            <a:pPr eaLnBrk="1" hangingPunct="1"/>
            <a:r>
              <a:rPr lang="hu-HU" sz="1400" noProof="1">
                <a:latin typeface="Book Antiqua" panose="02040602050305030304" pitchFamily="18" charset="0"/>
              </a:rPr>
              <a:t>D_VezNev (Szöveg, vezetéknév)</a:t>
            </a:r>
          </a:p>
          <a:p>
            <a:pPr eaLnBrk="1" hangingPunct="1"/>
            <a:r>
              <a:rPr lang="hu-HU" sz="1400" noProof="1">
                <a:latin typeface="Book Antiqua" panose="02040602050305030304" pitchFamily="18" charset="0"/>
              </a:rPr>
              <a:t>D_KerNev (Szöveg, keresztnév)</a:t>
            </a:r>
          </a:p>
          <a:p>
            <a:pPr eaLnBrk="1" hangingPunct="1"/>
            <a:r>
              <a:rPr lang="hu-HU" sz="1400" noProof="1">
                <a:latin typeface="Book Antiqua" panose="02040602050305030304" pitchFamily="18" charset="0"/>
              </a:rPr>
              <a:t>D_SzemSzam (Szöveg, Személyi igazolványszám)</a:t>
            </a:r>
          </a:p>
          <a:p>
            <a:pPr eaLnBrk="1" hangingPunct="1"/>
            <a:r>
              <a:rPr lang="hu-HU" sz="1400" noProof="1">
                <a:latin typeface="Book Antiqua" panose="02040602050305030304" pitchFamily="18" charset="0"/>
              </a:rPr>
              <a:t>D_TBSzam (Szöveg, TB szám)</a:t>
            </a:r>
          </a:p>
          <a:p>
            <a:pPr eaLnBrk="1" hangingPunct="1"/>
            <a:r>
              <a:rPr lang="hu-HU" sz="1400" noProof="1">
                <a:latin typeface="Book Antiqua" panose="02040602050305030304" pitchFamily="18" charset="0"/>
              </a:rPr>
              <a:t>D_AdoSzam (Szöveg, adószám)</a:t>
            </a:r>
          </a:p>
          <a:p>
            <a:pPr eaLnBrk="1" hangingPunct="1"/>
            <a:r>
              <a:rPr lang="hu-HU" sz="1400" noProof="1">
                <a:latin typeface="Book Antiqua" panose="02040602050305030304" pitchFamily="18" charset="0"/>
              </a:rPr>
              <a:t>D_SzulIdo (Dátum, születési idő)</a:t>
            </a:r>
          </a:p>
          <a:p>
            <a:pPr eaLnBrk="1" hangingPunct="1"/>
            <a:r>
              <a:rPr lang="hu-HU" sz="1400" noProof="1">
                <a:latin typeface="Book Antiqua" panose="02040602050305030304" pitchFamily="18" charset="0"/>
              </a:rPr>
              <a:t>D_AllUtcaHsz (Szöveg, Állandó lakhely: utca, hsz)</a:t>
            </a:r>
          </a:p>
          <a:p>
            <a:pPr eaLnBrk="1" hangingPunct="1"/>
            <a:r>
              <a:rPr lang="hu-HU" sz="1400" noProof="1">
                <a:latin typeface="Book Antiqua" panose="02040602050305030304" pitchFamily="18" charset="0"/>
              </a:rPr>
              <a:t>D_mail (Szöveg, e-mail cím)</a:t>
            </a:r>
          </a:p>
          <a:p>
            <a:pPr eaLnBrk="1" hangingPunct="1"/>
            <a:r>
              <a:rPr lang="hu-HU" sz="1400" noProof="1">
                <a:latin typeface="Book Antiqua" panose="02040602050305030304" pitchFamily="18" charset="0"/>
              </a:rPr>
              <a:t>D_Telefon (Szöveg, telefonos elérhetőség)</a:t>
            </a:r>
          </a:p>
          <a:p>
            <a:pPr eaLnBrk="1" hangingPunct="1"/>
            <a:r>
              <a:rPr lang="hu-HU" sz="1400" noProof="1">
                <a:latin typeface="Book Antiqua" panose="02040602050305030304" pitchFamily="18" charset="0"/>
              </a:rPr>
              <a:t>D_Belepes (Dátum, Alkalmazás időpontja)</a:t>
            </a:r>
          </a:p>
          <a:p>
            <a:pPr eaLnBrk="1" hangingPunct="1"/>
            <a:r>
              <a:rPr lang="hu-HU" sz="1400" noProof="1">
                <a:latin typeface="Book Antiqua" panose="02040602050305030304" pitchFamily="18" charset="0"/>
              </a:rPr>
              <a:t>D_Brutto (Szám, Bruttó bér)</a:t>
            </a:r>
          </a:p>
          <a:p>
            <a:pPr eaLnBrk="1" hangingPunct="1"/>
            <a:r>
              <a:rPr lang="hu-HU" sz="1400" noProof="1">
                <a:latin typeface="Book Antiqua" panose="02040602050305030304" pitchFamily="18" charset="0"/>
              </a:rPr>
              <a:t>D_Netto (Számított, a bruttóból számoljuk *0,9)</a:t>
            </a:r>
          </a:p>
          <a:p>
            <a:pPr eaLnBrk="1" hangingPunct="1"/>
            <a:r>
              <a:rPr lang="hu-HU" sz="1400" noProof="1">
                <a:latin typeface="Book Antiqua" panose="02040602050305030304" pitchFamily="18" charset="0"/>
              </a:rPr>
              <a:t>D_Eletrajz (Formázott szöveg, dolgozó életrajza)</a:t>
            </a:r>
          </a:p>
          <a:p>
            <a:pPr eaLnBrk="1" hangingPunct="1"/>
            <a:r>
              <a:rPr lang="hu-HU" sz="1400" noProof="1">
                <a:latin typeface="Book Antiqua" panose="02040602050305030304" pitchFamily="18" charset="0"/>
              </a:rPr>
              <a:t>D_Foto (Külcső fájl, dolgozó fotója)</a:t>
            </a:r>
          </a:p>
          <a:p>
            <a:pPr eaLnBrk="1" hangingPunct="1"/>
            <a:r>
              <a:rPr lang="hu-HU" sz="1400" b="1" noProof="1">
                <a:solidFill>
                  <a:srgbClr val="00B050"/>
                </a:solidFill>
                <a:latin typeface="Book Antiqua" panose="02040602050305030304" pitchFamily="18" charset="0"/>
              </a:rPr>
              <a:t>Osztaly (O_Kod,idegen kulcs, osztálya)</a:t>
            </a:r>
          </a:p>
          <a:p>
            <a:pPr eaLnBrk="1" hangingPunct="1"/>
            <a:r>
              <a:rPr lang="hu-HU" sz="1400" b="1" noProof="1">
                <a:solidFill>
                  <a:srgbClr val="00B050"/>
                </a:solidFill>
                <a:latin typeface="Book Antiqua" panose="02040602050305030304" pitchFamily="18" charset="0"/>
              </a:rPr>
              <a:t>Szuletett (V_az idegen kulcs, születési helye)</a:t>
            </a:r>
          </a:p>
          <a:p>
            <a:pPr eaLnBrk="1" hangingPunct="1"/>
            <a:r>
              <a:rPr lang="hu-HU" sz="1400" b="1" noProof="1">
                <a:solidFill>
                  <a:srgbClr val="00B050"/>
                </a:solidFill>
                <a:latin typeface="Book Antiqua" panose="02040602050305030304" pitchFamily="18" charset="0"/>
              </a:rPr>
              <a:t>Lakik (Lakhely idegen kulcs, lakóhely városa)</a:t>
            </a:r>
          </a:p>
        </p:txBody>
      </p:sp>
      <p:sp>
        <p:nvSpPr>
          <p:cNvPr id="8" name="Text Box 3"/>
          <p:cNvSpPr txBox="1">
            <a:spLocks noChangeArrowheads="1"/>
          </p:cNvSpPr>
          <p:nvPr/>
        </p:nvSpPr>
        <p:spPr bwMode="auto">
          <a:xfrm>
            <a:off x="2063553" y="5661249"/>
            <a:ext cx="43185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latin typeface="Book Antiqua" panose="02040602050305030304" pitchFamily="18" charset="0"/>
              </a:rPr>
              <a:t>Osztalyok</a:t>
            </a:r>
          </a:p>
          <a:p>
            <a:pPr eaLnBrk="1" hangingPunct="1"/>
            <a:r>
              <a:rPr lang="hu-HU" sz="1400" b="1" noProof="1">
                <a:solidFill>
                  <a:srgbClr val="FF0066"/>
                </a:solidFill>
                <a:latin typeface="Book Antiqua" panose="02040602050305030304" pitchFamily="18" charset="0"/>
              </a:rPr>
              <a:t>O_Kod (Szám, egyedi)</a:t>
            </a:r>
          </a:p>
          <a:p>
            <a:pPr eaLnBrk="1" hangingPunct="1"/>
            <a:r>
              <a:rPr lang="hu-HU" sz="1400" noProof="1">
                <a:latin typeface="Book Antiqua" panose="02040602050305030304" pitchFamily="18" charset="0"/>
              </a:rPr>
              <a:t>O_Nev (Szöveg, osztály neve)</a:t>
            </a:r>
          </a:p>
          <a:p>
            <a:pPr eaLnBrk="1" hangingPunct="1"/>
            <a:r>
              <a:rPr lang="hu-HU" sz="1400" b="1" noProof="1">
                <a:solidFill>
                  <a:srgbClr val="00B050"/>
                </a:solidFill>
                <a:latin typeface="Book Antiqua" panose="02040602050305030304" pitchFamily="18" charset="0"/>
              </a:rPr>
              <a:t>O_Vezeto (D_Az, idegen kulcs, oszt.vez dolgozó)</a:t>
            </a:r>
          </a:p>
        </p:txBody>
      </p:sp>
      <p:sp>
        <p:nvSpPr>
          <p:cNvPr id="9" name="Text Box 3"/>
          <p:cNvSpPr txBox="1">
            <a:spLocks noChangeArrowheads="1"/>
          </p:cNvSpPr>
          <p:nvPr/>
        </p:nvSpPr>
        <p:spPr bwMode="auto">
          <a:xfrm>
            <a:off x="6456041" y="3645025"/>
            <a:ext cx="317586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latin typeface="Book Antiqua" panose="02040602050305030304" pitchFamily="18" charset="0"/>
              </a:rPr>
              <a:t>Varosok</a:t>
            </a:r>
          </a:p>
          <a:p>
            <a:pPr eaLnBrk="1" hangingPunct="1"/>
            <a:r>
              <a:rPr lang="hu-HU" sz="1400" b="1" noProof="1">
                <a:solidFill>
                  <a:srgbClr val="FF0066"/>
                </a:solidFill>
                <a:latin typeface="Book Antiqua" panose="02040602050305030304" pitchFamily="18" charset="0"/>
              </a:rPr>
              <a:t>V_Az (Szám, egyedi)</a:t>
            </a:r>
          </a:p>
          <a:p>
            <a:pPr eaLnBrk="1" hangingPunct="1"/>
            <a:r>
              <a:rPr lang="hu-HU" sz="1400" noProof="1">
                <a:latin typeface="Book Antiqua" panose="02040602050305030304" pitchFamily="18" charset="0"/>
              </a:rPr>
              <a:t>V_Nev (Szöveg, város neve)</a:t>
            </a:r>
          </a:p>
          <a:p>
            <a:pPr eaLnBrk="1" hangingPunct="1"/>
            <a:r>
              <a:rPr lang="hu-HU" sz="1400" noProof="1">
                <a:latin typeface="Book Antiqua" panose="02040602050305030304" pitchFamily="18" charset="0"/>
              </a:rPr>
              <a:t>V_Web (URL cím, weblap címe)</a:t>
            </a:r>
          </a:p>
          <a:p>
            <a:pPr eaLnBrk="1" hangingPunct="1"/>
            <a:r>
              <a:rPr lang="hu-HU" sz="1400" b="1" noProof="1">
                <a:solidFill>
                  <a:srgbClr val="00B050"/>
                </a:solidFill>
                <a:latin typeface="Book Antiqua" panose="02040602050305030304" pitchFamily="18" charset="0"/>
              </a:rPr>
              <a:t>Megye (M_Az idegen kulcs, megye)</a:t>
            </a:r>
          </a:p>
        </p:txBody>
      </p:sp>
      <p:sp>
        <p:nvSpPr>
          <p:cNvPr id="10" name="Text Box 3"/>
          <p:cNvSpPr txBox="1">
            <a:spLocks noChangeArrowheads="1"/>
          </p:cNvSpPr>
          <p:nvPr/>
        </p:nvSpPr>
        <p:spPr bwMode="auto">
          <a:xfrm>
            <a:off x="6456040" y="4869160"/>
            <a:ext cx="25923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latin typeface="Book Antiqua" panose="02040602050305030304" pitchFamily="18" charset="0"/>
              </a:rPr>
              <a:t>Megyek</a:t>
            </a:r>
          </a:p>
          <a:p>
            <a:pPr eaLnBrk="1" hangingPunct="1"/>
            <a:r>
              <a:rPr lang="hu-HU" sz="1400" b="1" noProof="1">
                <a:solidFill>
                  <a:srgbClr val="FF0066"/>
                </a:solidFill>
                <a:latin typeface="Book Antiqua" panose="02040602050305030304" pitchFamily="18" charset="0"/>
              </a:rPr>
              <a:t>M_Az (Szám, egyedi) </a:t>
            </a:r>
          </a:p>
          <a:p>
            <a:pPr eaLnBrk="1" hangingPunct="1"/>
            <a:r>
              <a:rPr lang="hu-HU" sz="1400" noProof="1">
                <a:latin typeface="Book Antiqua" panose="02040602050305030304" pitchFamily="18" charset="0"/>
              </a:rPr>
              <a:t>M_Nev (Szöveg, megye neve)</a:t>
            </a:r>
          </a:p>
        </p:txBody>
      </p:sp>
      <p:sp>
        <p:nvSpPr>
          <p:cNvPr id="11" name="Text Box 3"/>
          <p:cNvSpPr txBox="1">
            <a:spLocks noChangeArrowheads="1"/>
          </p:cNvSpPr>
          <p:nvPr/>
        </p:nvSpPr>
        <p:spPr bwMode="auto">
          <a:xfrm>
            <a:off x="6456040" y="1412776"/>
            <a:ext cx="3587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dirty="0">
                <a:latin typeface="Book Antiqua" panose="02040602050305030304" pitchFamily="18" charset="0"/>
              </a:rPr>
              <a:t>Nyelvek</a:t>
            </a:r>
          </a:p>
          <a:p>
            <a:pPr eaLnBrk="1" hangingPunct="1"/>
            <a:r>
              <a:rPr lang="hu-HU" sz="1400" b="1" dirty="0">
                <a:solidFill>
                  <a:srgbClr val="FF0066"/>
                </a:solidFill>
                <a:latin typeface="Book Antiqua" panose="02040602050305030304" pitchFamily="18" charset="0"/>
              </a:rPr>
              <a:t>Ny_Az (Szám, egyedi)</a:t>
            </a:r>
          </a:p>
          <a:p>
            <a:pPr eaLnBrk="1" hangingPunct="1"/>
            <a:r>
              <a:rPr lang="hu-HU" sz="1400" dirty="0">
                <a:latin typeface="Book Antiqua" panose="02040602050305030304" pitchFamily="18" charset="0"/>
              </a:rPr>
              <a:t>Ny_</a:t>
            </a:r>
            <a:r>
              <a:rPr lang="hu-HU" sz="1400" dirty="0" err="1">
                <a:latin typeface="Book Antiqua" panose="02040602050305030304" pitchFamily="18" charset="0"/>
              </a:rPr>
              <a:t>Megnev</a:t>
            </a:r>
            <a:r>
              <a:rPr lang="hu-HU" sz="1400" dirty="0">
                <a:latin typeface="Book Antiqua" panose="02040602050305030304" pitchFamily="18" charset="0"/>
              </a:rPr>
              <a:t> (Szöveg, nyelv megnevezése)</a:t>
            </a:r>
          </a:p>
        </p:txBody>
      </p:sp>
      <p:sp>
        <p:nvSpPr>
          <p:cNvPr id="12" name="Text Box 3"/>
          <p:cNvSpPr txBox="1">
            <a:spLocks noChangeArrowheads="1"/>
          </p:cNvSpPr>
          <p:nvPr/>
        </p:nvSpPr>
        <p:spPr bwMode="auto">
          <a:xfrm>
            <a:off x="6456040" y="2276873"/>
            <a:ext cx="35237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latin typeface="Book Antiqua" panose="02040602050305030304" pitchFamily="18" charset="0"/>
              </a:rPr>
              <a:t>DolgNyelv</a:t>
            </a:r>
          </a:p>
          <a:p>
            <a:pPr eaLnBrk="1" hangingPunct="1"/>
            <a:r>
              <a:rPr lang="hu-HU" sz="1400" b="1" dirty="0" err="1">
                <a:solidFill>
                  <a:srgbClr val="00B050"/>
                </a:solidFill>
                <a:latin typeface="Book Antiqua" panose="02040602050305030304" pitchFamily="18" charset="0"/>
              </a:rPr>
              <a:t>Dolgozo</a:t>
            </a:r>
            <a:r>
              <a:rPr lang="hu-HU" sz="1400" b="1" dirty="0">
                <a:solidFill>
                  <a:srgbClr val="00B050"/>
                </a:solidFill>
                <a:latin typeface="Book Antiqua" panose="02040602050305030304" pitchFamily="18" charset="0"/>
              </a:rPr>
              <a:t> (D_az, idegen kulcs, dolgozó)</a:t>
            </a:r>
          </a:p>
          <a:p>
            <a:pPr eaLnBrk="1" hangingPunct="1"/>
            <a:r>
              <a:rPr lang="hu-HU" sz="1400" b="1" dirty="0">
                <a:solidFill>
                  <a:srgbClr val="00B050"/>
                </a:solidFill>
                <a:latin typeface="Book Antiqua" panose="02040602050305030304" pitchFamily="18" charset="0"/>
              </a:rPr>
              <a:t>Nyelv (Ny_Az idegen kulcs, nyelv)</a:t>
            </a:r>
          </a:p>
          <a:p>
            <a:pPr eaLnBrk="1" hangingPunct="1"/>
            <a:r>
              <a:rPr lang="hu-HU" sz="1400" b="1" dirty="0">
                <a:solidFill>
                  <a:srgbClr val="00B050"/>
                </a:solidFill>
                <a:latin typeface="Book Antiqua" panose="02040602050305030304" pitchFamily="18" charset="0"/>
              </a:rPr>
              <a:t>Szint (</a:t>
            </a:r>
            <a:r>
              <a:rPr lang="hu-HU" sz="1400" b="1" dirty="0" err="1">
                <a:solidFill>
                  <a:srgbClr val="00B050"/>
                </a:solidFill>
                <a:latin typeface="Book Antiqua" panose="02040602050305030304" pitchFamily="18" charset="0"/>
              </a:rPr>
              <a:t>Sz</a:t>
            </a:r>
            <a:r>
              <a:rPr lang="hu-HU" sz="1400" b="1" dirty="0">
                <a:solidFill>
                  <a:srgbClr val="00B050"/>
                </a:solidFill>
                <a:latin typeface="Book Antiqua" panose="02040602050305030304" pitchFamily="18" charset="0"/>
              </a:rPr>
              <a:t>_Az, idegen kulcs, </a:t>
            </a:r>
            <a:r>
              <a:rPr lang="hu-HU" sz="1400" b="1" dirty="0" err="1">
                <a:solidFill>
                  <a:srgbClr val="00B050"/>
                </a:solidFill>
                <a:latin typeface="Book Antiqua" panose="02040602050305030304" pitchFamily="18" charset="0"/>
              </a:rPr>
              <a:t>nylevtudás</a:t>
            </a:r>
            <a:r>
              <a:rPr lang="hu-HU" sz="1400" b="1" dirty="0">
                <a:solidFill>
                  <a:srgbClr val="00B050"/>
                </a:solidFill>
                <a:latin typeface="Book Antiqua" panose="02040602050305030304" pitchFamily="18" charset="0"/>
              </a:rPr>
              <a:t>)</a:t>
            </a:r>
          </a:p>
        </p:txBody>
      </p:sp>
      <p:sp>
        <p:nvSpPr>
          <p:cNvPr id="13" name="Text Box 3"/>
          <p:cNvSpPr txBox="1">
            <a:spLocks noChangeArrowheads="1"/>
          </p:cNvSpPr>
          <p:nvPr/>
        </p:nvSpPr>
        <p:spPr bwMode="auto">
          <a:xfrm>
            <a:off x="6456040" y="5589241"/>
            <a:ext cx="379751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u="sng" noProof="1">
                <a:latin typeface="Book Antiqua" panose="02040602050305030304" pitchFamily="18" charset="0"/>
              </a:rPr>
              <a:t>Tudasszintszek</a:t>
            </a:r>
          </a:p>
          <a:p>
            <a:pPr eaLnBrk="1" hangingPunct="1"/>
            <a:r>
              <a:rPr lang="hu-HU" sz="1400" b="1" noProof="1">
                <a:solidFill>
                  <a:srgbClr val="FF0066"/>
                </a:solidFill>
                <a:latin typeface="Book Antiqua" panose="02040602050305030304" pitchFamily="18" charset="0"/>
              </a:rPr>
              <a:t>Sz_Az (Szám, egyedi)</a:t>
            </a:r>
          </a:p>
          <a:p>
            <a:pPr eaLnBrk="1" hangingPunct="1"/>
            <a:r>
              <a:rPr lang="hu-HU" sz="1400" noProof="1">
                <a:latin typeface="Book Antiqua" panose="02040602050305030304" pitchFamily="18" charset="0"/>
              </a:rPr>
              <a:t>Sz_Megnev (Szöveg, A1..C2)</a:t>
            </a:r>
          </a:p>
          <a:p>
            <a:pPr eaLnBrk="1" hangingPunct="1"/>
            <a:r>
              <a:rPr lang="hu-HU" sz="1400" noProof="1">
                <a:latin typeface="Book Antiqua" panose="02040602050305030304" pitchFamily="18" charset="0"/>
              </a:rPr>
              <a:t>Sz_Leiras (Szöveg, Szükséges ismeretek)</a:t>
            </a:r>
          </a:p>
          <a:p>
            <a:pPr eaLnBrk="1" hangingPunct="1"/>
            <a:r>
              <a:rPr lang="hu-HU" sz="1400" noProof="1">
                <a:latin typeface="Book Antiqua" panose="02040602050305030304" pitchFamily="18" charset="0"/>
              </a:rPr>
              <a:t>Sz_VizsgaAzon (Szöveg, Alap, Közép, Felső)</a:t>
            </a:r>
          </a:p>
        </p:txBody>
      </p:sp>
      <p:sp>
        <p:nvSpPr>
          <p:cNvPr id="17" name="Cím 16"/>
          <p:cNvSpPr>
            <a:spLocks noGrp="1"/>
          </p:cNvSpPr>
          <p:nvPr>
            <p:ph type="title"/>
          </p:nvPr>
        </p:nvSpPr>
        <p:spPr>
          <a:xfrm>
            <a:off x="1991544" y="476672"/>
            <a:ext cx="8229600" cy="504056"/>
          </a:xfrm>
        </p:spPr>
        <p:txBody>
          <a:bodyPr>
            <a:normAutofit fontScale="90000"/>
          </a:bodyPr>
          <a:lstStyle/>
          <a:p>
            <a:r>
              <a:rPr lang="hu-HU" dirty="0"/>
              <a:t>Táblák és mezők</a:t>
            </a:r>
          </a:p>
        </p:txBody>
      </p:sp>
    </p:spTree>
    <p:extLst>
      <p:ext uri="{BB962C8B-B14F-4D97-AF65-F5344CB8AC3E}">
        <p14:creationId xmlns:p14="http://schemas.microsoft.com/office/powerpoint/2010/main" val="3159678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07375"/>
            <a:ext cx="5726229" cy="1325563"/>
          </a:xfrm>
          <a:solidFill>
            <a:srgbClr val="FFFFFF">
              <a:alpha val="54902"/>
            </a:srgbClr>
          </a:solidFill>
        </p:spPr>
        <p:txBody>
          <a:bodyPr vert="horz" lIns="91440" tIns="45720" rIns="91440" bIns="45720" rtlCol="0" anchor="ctr">
            <a:normAutofit/>
          </a:bodyPr>
          <a:lstStyle/>
          <a:p>
            <a:r>
              <a:rPr lang="hu-HU" dirty="0">
                <a:latin typeface="Book Antiqua" panose="02040602050305030304" pitchFamily="18" charset="0"/>
              </a:rPr>
              <a:t>Adattípus megadása</a:t>
            </a:r>
          </a:p>
        </p:txBody>
      </p:sp>
      <p:sp>
        <p:nvSpPr>
          <p:cNvPr id="4" name="Tartalom helye 3"/>
          <p:cNvSpPr>
            <a:spLocks noGrp="1"/>
          </p:cNvSpPr>
          <p:nvPr>
            <p:ph idx="1"/>
          </p:nvPr>
        </p:nvSpPr>
        <p:spPr>
          <a:xfrm>
            <a:off x="1981200" y="1567955"/>
            <a:ext cx="8229600" cy="4894072"/>
          </a:xfrm>
        </p:spPr>
        <p:txBody>
          <a:bodyPr>
            <a:normAutofit fontScale="70000" lnSpcReduction="20000"/>
          </a:bodyPr>
          <a:lstStyle/>
          <a:p>
            <a:r>
              <a:rPr lang="hu-HU" dirty="0">
                <a:latin typeface="Book Antiqua" panose="02040602050305030304" pitchFamily="18" charset="0"/>
              </a:rPr>
              <a:t>A táblatervezés </a:t>
            </a:r>
            <a:r>
              <a:rPr lang="hu-HU" b="1" dirty="0">
                <a:latin typeface="Book Antiqua" panose="02040602050305030304" pitchFamily="18" charset="0"/>
              </a:rPr>
              <a:t>fontos lépése</a:t>
            </a:r>
            <a:br>
              <a:rPr lang="hu-HU" b="1" dirty="0">
                <a:latin typeface="Book Antiqua" panose="02040602050305030304" pitchFamily="18" charset="0"/>
              </a:rPr>
            </a:br>
            <a:br>
              <a:rPr lang="hu-HU" b="1" dirty="0">
                <a:latin typeface="Book Antiqua" panose="02040602050305030304" pitchFamily="18" charset="0"/>
              </a:rPr>
            </a:br>
            <a:br>
              <a:rPr lang="hu-HU" b="1" dirty="0">
                <a:latin typeface="Book Antiqua" panose="02040602050305030304" pitchFamily="18" charset="0"/>
              </a:rPr>
            </a:br>
            <a:br>
              <a:rPr lang="hu-HU" b="1" dirty="0">
                <a:latin typeface="Book Antiqua" panose="02040602050305030304" pitchFamily="18" charset="0"/>
              </a:rPr>
            </a:br>
            <a:br>
              <a:rPr lang="hu-HU" b="1" dirty="0">
                <a:latin typeface="Book Antiqua" panose="02040602050305030304" pitchFamily="18" charset="0"/>
              </a:rPr>
            </a:br>
            <a:br>
              <a:rPr lang="hu-HU" b="1" dirty="0">
                <a:latin typeface="Book Antiqua" panose="02040602050305030304" pitchFamily="18" charset="0"/>
              </a:rPr>
            </a:br>
            <a:br>
              <a:rPr lang="hu-HU" b="1" dirty="0">
                <a:latin typeface="Book Antiqua" panose="02040602050305030304" pitchFamily="18" charset="0"/>
              </a:rPr>
            </a:br>
            <a:br>
              <a:rPr lang="hu-HU" b="1" dirty="0">
                <a:latin typeface="Book Antiqua" panose="02040602050305030304" pitchFamily="18" charset="0"/>
              </a:rPr>
            </a:br>
            <a:endParaRPr lang="hu-HU" b="1" dirty="0">
              <a:latin typeface="Book Antiqua" panose="02040602050305030304" pitchFamily="18" charset="0"/>
            </a:endParaRPr>
          </a:p>
          <a:p>
            <a:r>
              <a:rPr lang="hu-HU" dirty="0">
                <a:latin typeface="Book Antiqua" panose="02040602050305030304" pitchFamily="18" charset="0"/>
              </a:rPr>
              <a:t>Típus </a:t>
            </a:r>
            <a:r>
              <a:rPr lang="hu-HU" b="1" dirty="0">
                <a:latin typeface="Book Antiqua" panose="02040602050305030304" pitchFamily="18" charset="0"/>
              </a:rPr>
              <a:t>meghatározása </a:t>
            </a:r>
          </a:p>
          <a:p>
            <a:r>
              <a:rPr lang="hu-HU" b="1" dirty="0">
                <a:latin typeface="Book Antiqua" panose="02040602050305030304" pitchFamily="18" charset="0"/>
              </a:rPr>
              <a:t>Nem idegen </a:t>
            </a:r>
            <a:r>
              <a:rPr lang="hu-HU" dirty="0">
                <a:latin typeface="Book Antiqua" panose="02040602050305030304" pitchFamily="18" charset="0"/>
              </a:rPr>
              <a:t>kulcs mezők</a:t>
            </a:r>
          </a:p>
          <a:p>
            <a:pPr lvl="1"/>
            <a:r>
              <a:rPr lang="hu-HU" b="1" dirty="0">
                <a:latin typeface="Book Antiqua" panose="02040602050305030304" pitchFamily="18" charset="0"/>
              </a:rPr>
              <a:t>Értékkészlet</a:t>
            </a:r>
            <a:r>
              <a:rPr lang="hu-HU" dirty="0">
                <a:latin typeface="Book Antiqua" panose="02040602050305030304" pitchFamily="18" charset="0"/>
              </a:rPr>
              <a:t>: a típus feleljen meg a </a:t>
            </a:r>
            <a:r>
              <a:rPr lang="hu-HU" b="1" dirty="0">
                <a:latin typeface="Book Antiqua" panose="02040602050305030304" pitchFamily="18" charset="0"/>
              </a:rPr>
              <a:t>tárolandó értékeknek</a:t>
            </a:r>
            <a:r>
              <a:rPr lang="hu-HU" dirty="0">
                <a:latin typeface="Book Antiqua" panose="02040602050305030304" pitchFamily="18" charset="0"/>
              </a:rPr>
              <a:t>.</a:t>
            </a:r>
          </a:p>
          <a:p>
            <a:pPr lvl="1"/>
            <a:r>
              <a:rPr lang="hu-HU" b="1" dirty="0">
                <a:latin typeface="Book Antiqua" panose="02040602050305030304" pitchFamily="18" charset="0"/>
              </a:rPr>
              <a:t>Műveletek: </a:t>
            </a:r>
            <a:r>
              <a:rPr lang="hu-HU" dirty="0">
                <a:latin typeface="Book Antiqua" panose="02040602050305030304" pitchFamily="18" charset="0"/>
              </a:rPr>
              <a:t>a típus tegye lehetővé a szükséges </a:t>
            </a:r>
            <a:r>
              <a:rPr lang="hu-HU" b="1" dirty="0">
                <a:latin typeface="Book Antiqua" panose="02040602050305030304" pitchFamily="18" charset="0"/>
              </a:rPr>
              <a:t>műveleteket!</a:t>
            </a:r>
          </a:p>
          <a:p>
            <a:pPr lvl="1"/>
            <a:r>
              <a:rPr lang="hu-HU" b="1" dirty="0">
                <a:latin typeface="Book Antiqua" panose="02040602050305030304" pitchFamily="18" charset="0"/>
              </a:rPr>
              <a:t>Tárigény: </a:t>
            </a:r>
            <a:r>
              <a:rPr lang="hu-HU" dirty="0">
                <a:latin typeface="Book Antiqua" panose="02040602050305030304" pitchFamily="18" charset="0"/>
              </a:rPr>
              <a:t>Legyen a </a:t>
            </a:r>
            <a:r>
              <a:rPr lang="hu-HU" b="1" dirty="0">
                <a:latin typeface="Book Antiqua" panose="02040602050305030304" pitchFamily="18" charset="0"/>
              </a:rPr>
              <a:t>lehető legkisebb</a:t>
            </a:r>
          </a:p>
          <a:p>
            <a:r>
              <a:rPr lang="hu-HU" b="1" dirty="0">
                <a:latin typeface="Book Antiqua" panose="02040602050305030304" pitchFamily="18" charset="0"/>
              </a:rPr>
              <a:t>Idegen</a:t>
            </a:r>
            <a:r>
              <a:rPr lang="hu-HU" dirty="0">
                <a:latin typeface="Book Antiqua" panose="02040602050305030304" pitchFamily="18" charset="0"/>
              </a:rPr>
              <a:t> kulcs mezők</a:t>
            </a:r>
          </a:p>
          <a:p>
            <a:pPr lvl="1"/>
            <a:r>
              <a:rPr lang="hu-HU" b="1" dirty="0">
                <a:latin typeface="Book Antiqua" panose="02040602050305030304" pitchFamily="18" charset="0"/>
              </a:rPr>
              <a:t>Típus kompatibilitás</a:t>
            </a:r>
            <a:endParaRPr lang="hu-HU" dirty="0">
              <a:latin typeface="Book Antiqua" panose="02040602050305030304"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7560990" y="281000"/>
            <a:ext cx="4037451" cy="4213395"/>
          </a:xfrm>
          <a:prstGeom prst="rect">
            <a:avLst/>
          </a:prstGeom>
          <a:ln>
            <a:noFill/>
          </a:ln>
          <a:effectLst>
            <a:outerShdw blurRad="292100" dist="139700" dir="2700000" algn="tl" rotWithShape="0">
              <a:srgbClr val="333333">
                <a:alpha val="65000"/>
              </a:srgbClr>
            </a:outerShdw>
          </a:effectLst>
        </p:spPr>
      </p:pic>
      <p:sp>
        <p:nvSpPr>
          <p:cNvPr id="7" name="Felhő 6"/>
          <p:cNvSpPr/>
          <p:nvPr/>
        </p:nvSpPr>
        <p:spPr>
          <a:xfrm>
            <a:off x="2380397" y="1871293"/>
            <a:ext cx="3325638" cy="1612804"/>
          </a:xfrm>
          <a:prstGeom prst="cloudCallout">
            <a:avLst>
              <a:gd name="adj1" fmla="val -31741"/>
              <a:gd name="adj2" fmla="val 75870"/>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 lehető legkisebb tárigényű, de „alkalmas” adattípus</a:t>
            </a:r>
          </a:p>
        </p:txBody>
      </p:sp>
    </p:spTree>
    <p:extLst>
      <p:ext uri="{BB962C8B-B14F-4D97-AF65-F5344CB8AC3E}">
        <p14:creationId xmlns:p14="http://schemas.microsoft.com/office/powerpoint/2010/main" val="3861297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normalizálás</a:t>
            </a:r>
          </a:p>
        </p:txBody>
      </p:sp>
      <p:sp>
        <p:nvSpPr>
          <p:cNvPr id="3" name="Tartalom helye 2"/>
          <p:cNvSpPr>
            <a:spLocks noGrp="1"/>
          </p:cNvSpPr>
          <p:nvPr>
            <p:ph idx="1"/>
          </p:nvPr>
        </p:nvSpPr>
        <p:spPr/>
        <p:txBody>
          <a:bodyPr>
            <a:normAutofit/>
          </a:bodyPr>
          <a:lstStyle/>
          <a:p>
            <a:r>
              <a:rPr lang="hu-HU" sz="2800" dirty="0"/>
              <a:t>A normalizálás a </a:t>
            </a:r>
            <a:r>
              <a:rPr lang="hu-HU" sz="2800" b="1" dirty="0">
                <a:solidFill>
                  <a:srgbClr val="0070C0"/>
                </a:solidFill>
              </a:rPr>
              <a:t>redundancia megszüntetésének referenciamódszere</a:t>
            </a:r>
          </a:p>
          <a:p>
            <a:pPr lvl="1"/>
            <a:r>
              <a:rPr lang="hu-HU" sz="2400" dirty="0"/>
              <a:t>Pontos, </a:t>
            </a:r>
            <a:r>
              <a:rPr lang="hu-HU" sz="2400" b="1" dirty="0">
                <a:solidFill>
                  <a:srgbClr val="0070C0"/>
                </a:solidFill>
              </a:rPr>
              <a:t>szabályokkal</a:t>
            </a:r>
            <a:r>
              <a:rPr lang="hu-HU" sz="2400" dirty="0"/>
              <a:t> </a:t>
            </a:r>
            <a:r>
              <a:rPr lang="hu-HU" sz="2400" b="1" dirty="0">
                <a:solidFill>
                  <a:srgbClr val="0070C0"/>
                </a:solidFill>
              </a:rPr>
              <a:t>definiált</a:t>
            </a:r>
            <a:r>
              <a:rPr lang="hu-HU" sz="2400" dirty="0"/>
              <a:t> </a:t>
            </a:r>
            <a:r>
              <a:rPr lang="hu-HU" sz="2400" b="1" dirty="0">
                <a:solidFill>
                  <a:srgbClr val="0070C0"/>
                </a:solidFill>
              </a:rPr>
              <a:t>állapotokat</a:t>
            </a:r>
            <a:r>
              <a:rPr lang="hu-HU" sz="2400" dirty="0"/>
              <a:t> (normálforma) ír le.</a:t>
            </a:r>
          </a:p>
          <a:p>
            <a:pPr lvl="1"/>
            <a:r>
              <a:rPr lang="hu-HU" sz="2400" dirty="0"/>
              <a:t>Meghatározza a az egyes állapotok kialakításához kapcsolódó </a:t>
            </a:r>
            <a:r>
              <a:rPr lang="hu-HU" sz="2400" b="1" dirty="0">
                <a:solidFill>
                  <a:srgbClr val="0070C0"/>
                </a:solidFill>
              </a:rPr>
              <a:t>módszereket </a:t>
            </a:r>
            <a:r>
              <a:rPr lang="hu-HU" sz="2400" dirty="0"/>
              <a:t>(</a:t>
            </a:r>
            <a:r>
              <a:rPr lang="hu-HU" sz="2400" dirty="0" err="1"/>
              <a:t>dekompozíció</a:t>
            </a:r>
            <a:r>
              <a:rPr lang="hu-HU" sz="2400" dirty="0"/>
              <a:t>).</a:t>
            </a:r>
            <a:br>
              <a:rPr lang="hu-HU" sz="2400" dirty="0"/>
            </a:br>
            <a:endParaRPr lang="hu-HU" sz="2400" dirty="0"/>
          </a:p>
          <a:p>
            <a:r>
              <a:rPr lang="hu-HU" sz="2800" dirty="0"/>
              <a:t>Amikor </a:t>
            </a:r>
            <a:r>
              <a:rPr lang="hu-HU" sz="2800" b="1" dirty="0">
                <a:solidFill>
                  <a:srgbClr val="0070C0"/>
                </a:solidFill>
              </a:rPr>
              <a:t>gyakorlatban</a:t>
            </a:r>
            <a:r>
              <a:rPr lang="hu-HU" sz="2800" dirty="0"/>
              <a:t> hozunk létre adatbázisokat, általában </a:t>
            </a:r>
            <a:r>
              <a:rPr lang="hu-HU" sz="2800" b="1" dirty="0">
                <a:solidFill>
                  <a:srgbClr val="0070C0"/>
                </a:solidFill>
              </a:rPr>
              <a:t>nem</a:t>
            </a:r>
            <a:r>
              <a:rPr lang="hu-HU" sz="2800" dirty="0"/>
              <a:t> a </a:t>
            </a:r>
            <a:r>
              <a:rPr lang="hu-HU" sz="2800" b="1" dirty="0">
                <a:solidFill>
                  <a:srgbClr val="0070C0"/>
                </a:solidFill>
              </a:rPr>
              <a:t>normalizálás</a:t>
            </a:r>
            <a:r>
              <a:rPr lang="hu-HU" sz="2800" dirty="0"/>
              <a:t> </a:t>
            </a:r>
            <a:r>
              <a:rPr lang="hu-HU" sz="2800" b="1" dirty="0">
                <a:solidFill>
                  <a:srgbClr val="0070C0"/>
                </a:solidFill>
              </a:rPr>
              <a:t>lépéseit</a:t>
            </a:r>
            <a:r>
              <a:rPr lang="hu-HU" sz="2800" dirty="0"/>
              <a:t> követjük, de azonos hatást kell elérnünk!</a:t>
            </a:r>
          </a:p>
        </p:txBody>
      </p:sp>
    </p:spTree>
    <p:extLst>
      <p:ext uri="{BB962C8B-B14F-4D97-AF65-F5344CB8AC3E}">
        <p14:creationId xmlns:p14="http://schemas.microsoft.com/office/powerpoint/2010/main" val="4247076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FF">
              <a:alpha val="54902"/>
            </a:srgbClr>
          </a:solidFill>
        </p:spPr>
        <p:txBody>
          <a:bodyPr vert="horz" lIns="91440" tIns="45720" rIns="91440" bIns="45720" rtlCol="0" anchor="ctr">
            <a:normAutofit/>
          </a:bodyPr>
          <a:lstStyle/>
          <a:p>
            <a:r>
              <a:rPr lang="hu-HU" dirty="0"/>
              <a:t>Feladat</a:t>
            </a:r>
          </a:p>
        </p:txBody>
      </p:sp>
      <p:sp>
        <p:nvSpPr>
          <p:cNvPr id="7171" name="Rectangle 3"/>
          <p:cNvSpPr>
            <a:spLocks noGrp="1" noChangeArrowheads="1"/>
          </p:cNvSpPr>
          <p:nvPr>
            <p:ph type="body" idx="1"/>
          </p:nvPr>
        </p:nvSpPr>
        <p:spPr>
          <a:xfrm>
            <a:off x="1190432" y="1574800"/>
            <a:ext cx="10066848" cy="5310500"/>
          </a:xfrm>
        </p:spPr>
        <p:txBody>
          <a:bodyPr>
            <a:normAutofit/>
          </a:bodyPr>
          <a:lstStyle/>
          <a:p>
            <a:r>
              <a:rPr lang="hu-HU" sz="3200" dirty="0"/>
              <a:t>Videó kölcsönzőt üzemeltet!</a:t>
            </a:r>
            <a:r>
              <a:rPr lang="hu-HU" sz="3200" baseline="0" dirty="0"/>
              <a:t> Szeretné nyilvántartani a kölcsönzéseket, a kölcsönzőket, és a filmeket.</a:t>
            </a:r>
          </a:p>
          <a:p>
            <a:r>
              <a:rPr lang="hu-HU" sz="3200" dirty="0"/>
              <a:t>Egy kölcsönzéshez több film tartozhat, egy filmnek</a:t>
            </a:r>
            <a:r>
              <a:rPr lang="hu-HU" sz="3200" baseline="0" dirty="0"/>
              <a:t> több szereplője  van.</a:t>
            </a:r>
          </a:p>
          <a:p>
            <a:pPr marL="0" indent="0">
              <a:buNone/>
            </a:pPr>
            <a:endParaRPr lang="hu-HU" dirty="0"/>
          </a:p>
          <a:p>
            <a:pPr marL="0" indent="0">
              <a:buNone/>
            </a:pPr>
            <a:endParaRPr lang="hu-HU" sz="3200" dirty="0"/>
          </a:p>
        </p:txBody>
      </p:sp>
      <p:graphicFrame>
        <p:nvGraphicFramePr>
          <p:cNvPr id="3" name="Táblázat 2">
            <a:extLst>
              <a:ext uri="{FF2B5EF4-FFF2-40B4-BE49-F238E27FC236}">
                <a16:creationId xmlns:a16="http://schemas.microsoft.com/office/drawing/2014/main" id="{C969ACDE-8E25-16DA-BA25-A5B8FA08B484}"/>
              </a:ext>
            </a:extLst>
          </p:cNvPr>
          <p:cNvGraphicFramePr>
            <a:graphicFrameLocks noGrp="1"/>
          </p:cNvGraphicFramePr>
          <p:nvPr>
            <p:extLst>
              <p:ext uri="{D42A27DB-BD31-4B8C-83A1-F6EECF244321}">
                <p14:modId xmlns:p14="http://schemas.microsoft.com/office/powerpoint/2010/main" val="2646975631"/>
              </p:ext>
            </p:extLst>
          </p:nvPr>
        </p:nvGraphicFramePr>
        <p:xfrm>
          <a:off x="6337478" y="3180075"/>
          <a:ext cx="1796429" cy="3502660"/>
        </p:xfrm>
        <a:graphic>
          <a:graphicData uri="http://schemas.openxmlformats.org/drawingml/2006/table">
            <a:tbl>
              <a:tblPr/>
              <a:tblGrid>
                <a:gridCol w="1796429">
                  <a:extLst>
                    <a:ext uri="{9D8B030D-6E8A-4147-A177-3AD203B41FA5}">
                      <a16:colId xmlns:a16="http://schemas.microsoft.com/office/drawing/2014/main" val="3201204647"/>
                    </a:ext>
                  </a:extLst>
                </a:gridCol>
              </a:tblGrid>
              <a:tr h="184150">
                <a:tc>
                  <a:txBody>
                    <a:bodyPr/>
                    <a:lstStyle/>
                    <a:p>
                      <a:pPr algn="l" fontAlgn="b"/>
                      <a:r>
                        <a:rPr lang="hu-HU" sz="1600" b="0" i="0" u="none" strike="noStrike">
                          <a:solidFill>
                            <a:srgbClr val="FFFFFF"/>
                          </a:solidFill>
                          <a:effectLst/>
                          <a:latin typeface="Calibri" panose="020F0502020204030204" pitchFamily="34" charset="0"/>
                        </a:rPr>
                        <a:t>Kölcsönzés</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3815928756"/>
                  </a:ext>
                </a:extLst>
              </a:tr>
              <a:tr h="184150">
                <a:tc>
                  <a:txBody>
                    <a:bodyPr/>
                    <a:lstStyle/>
                    <a:p>
                      <a:pPr algn="l" fontAlgn="b"/>
                      <a:r>
                        <a:rPr lang="hu-HU" sz="1600" b="0" i="0" u="none" strike="noStrike">
                          <a:solidFill>
                            <a:srgbClr val="000000"/>
                          </a:solidFill>
                          <a:effectLst/>
                          <a:latin typeface="Calibri" panose="020F0502020204030204" pitchFamily="34" charset="0"/>
                        </a:rPr>
                        <a:t>KölcsönKód</a:t>
                      </a:r>
                    </a:p>
                  </a:txBody>
                  <a:tcPr marL="6350" marR="6350" marT="6350" marB="0" anchor="b">
                    <a:lnL>
                      <a:noFill/>
                    </a:lnL>
                    <a:lnR>
                      <a:noFill/>
                    </a:lnR>
                    <a:lnT>
                      <a:noFill/>
                    </a:lnT>
                    <a:lnB>
                      <a:noFill/>
                    </a:lnB>
                  </a:tcPr>
                </a:tc>
                <a:extLst>
                  <a:ext uri="{0D108BD9-81ED-4DB2-BD59-A6C34878D82A}">
                    <a16:rowId xmlns:a16="http://schemas.microsoft.com/office/drawing/2014/main" val="747209959"/>
                  </a:ext>
                </a:extLst>
              </a:tr>
              <a:tr h="184150">
                <a:tc>
                  <a:txBody>
                    <a:bodyPr/>
                    <a:lstStyle/>
                    <a:p>
                      <a:pPr algn="l" fontAlgn="b"/>
                      <a:r>
                        <a:rPr lang="hu-HU" sz="1600" b="0" i="0" u="none" strike="noStrike">
                          <a:solidFill>
                            <a:srgbClr val="000000"/>
                          </a:solidFill>
                          <a:effectLst/>
                          <a:latin typeface="Calibri" panose="020F0502020204030204" pitchFamily="34" charset="0"/>
                        </a:rPr>
                        <a:t>KölcsönDátum</a:t>
                      </a:r>
                    </a:p>
                  </a:txBody>
                  <a:tcPr marL="6350" marR="6350" marT="6350" marB="0" anchor="b">
                    <a:lnL>
                      <a:noFill/>
                    </a:lnL>
                    <a:lnR>
                      <a:noFill/>
                    </a:lnR>
                    <a:lnT>
                      <a:noFill/>
                    </a:lnT>
                    <a:lnB>
                      <a:noFill/>
                    </a:lnB>
                  </a:tcPr>
                </a:tc>
                <a:extLst>
                  <a:ext uri="{0D108BD9-81ED-4DB2-BD59-A6C34878D82A}">
                    <a16:rowId xmlns:a16="http://schemas.microsoft.com/office/drawing/2014/main" val="1446237882"/>
                  </a:ext>
                </a:extLst>
              </a:tr>
              <a:tr h="184150">
                <a:tc>
                  <a:txBody>
                    <a:bodyPr/>
                    <a:lstStyle/>
                    <a:p>
                      <a:pPr algn="l" fontAlgn="b"/>
                      <a:r>
                        <a:rPr lang="hu-HU" sz="1600" b="0" i="0" u="none" strike="noStrike">
                          <a:solidFill>
                            <a:srgbClr val="000000"/>
                          </a:solidFill>
                          <a:effectLst/>
                          <a:latin typeface="Calibri" panose="020F0502020204030204" pitchFamily="34" charset="0"/>
                        </a:rPr>
                        <a:t>VisszaDátum</a:t>
                      </a:r>
                    </a:p>
                  </a:txBody>
                  <a:tcPr marL="6350" marR="6350" marT="6350" marB="0" anchor="b">
                    <a:lnL>
                      <a:noFill/>
                    </a:lnL>
                    <a:lnR>
                      <a:noFill/>
                    </a:lnR>
                    <a:lnT>
                      <a:noFill/>
                    </a:lnT>
                    <a:lnB>
                      <a:noFill/>
                    </a:lnB>
                  </a:tcPr>
                </a:tc>
                <a:extLst>
                  <a:ext uri="{0D108BD9-81ED-4DB2-BD59-A6C34878D82A}">
                    <a16:rowId xmlns:a16="http://schemas.microsoft.com/office/drawing/2014/main" val="3922331503"/>
                  </a:ext>
                </a:extLst>
              </a:tr>
              <a:tr h="184150">
                <a:tc>
                  <a:txBody>
                    <a:bodyPr/>
                    <a:lstStyle/>
                    <a:p>
                      <a:pPr algn="l" fontAlgn="b"/>
                      <a:r>
                        <a:rPr lang="hu-HU" sz="1600" b="0" i="0" u="none" strike="noStrike">
                          <a:solidFill>
                            <a:srgbClr val="000000"/>
                          </a:solidFill>
                          <a:effectLst/>
                          <a:latin typeface="Calibri" panose="020F0502020204030204" pitchFamily="34" charset="0"/>
                        </a:rPr>
                        <a:t>KölcsönzőNév</a:t>
                      </a:r>
                    </a:p>
                  </a:txBody>
                  <a:tcPr marL="6350" marR="6350" marT="6350" marB="0" anchor="b">
                    <a:lnL>
                      <a:noFill/>
                    </a:lnL>
                    <a:lnR>
                      <a:noFill/>
                    </a:lnR>
                    <a:lnT>
                      <a:noFill/>
                    </a:lnT>
                    <a:lnB>
                      <a:noFill/>
                    </a:lnB>
                  </a:tcPr>
                </a:tc>
                <a:extLst>
                  <a:ext uri="{0D108BD9-81ED-4DB2-BD59-A6C34878D82A}">
                    <a16:rowId xmlns:a16="http://schemas.microsoft.com/office/drawing/2014/main" val="3624724022"/>
                  </a:ext>
                </a:extLst>
              </a:tr>
              <a:tr h="184150">
                <a:tc>
                  <a:txBody>
                    <a:bodyPr/>
                    <a:lstStyle/>
                    <a:p>
                      <a:pPr algn="l" fontAlgn="b"/>
                      <a:r>
                        <a:rPr lang="hu-HU" sz="1600" b="0" i="0" u="none" strike="noStrike">
                          <a:solidFill>
                            <a:srgbClr val="000000"/>
                          </a:solidFill>
                          <a:effectLst/>
                          <a:latin typeface="Calibri" panose="020F0502020204030204" pitchFamily="34" charset="0"/>
                        </a:rPr>
                        <a:t>KölcsönzőIRSZ</a:t>
                      </a:r>
                    </a:p>
                  </a:txBody>
                  <a:tcPr marL="6350" marR="6350" marT="6350" marB="0" anchor="b">
                    <a:lnL>
                      <a:noFill/>
                    </a:lnL>
                    <a:lnR>
                      <a:noFill/>
                    </a:lnR>
                    <a:lnT>
                      <a:noFill/>
                    </a:lnT>
                    <a:lnB>
                      <a:noFill/>
                    </a:lnB>
                  </a:tcPr>
                </a:tc>
                <a:extLst>
                  <a:ext uri="{0D108BD9-81ED-4DB2-BD59-A6C34878D82A}">
                    <a16:rowId xmlns:a16="http://schemas.microsoft.com/office/drawing/2014/main" val="1094940940"/>
                  </a:ext>
                </a:extLst>
              </a:tr>
              <a:tr h="184150">
                <a:tc>
                  <a:txBody>
                    <a:bodyPr/>
                    <a:lstStyle/>
                    <a:p>
                      <a:pPr algn="l" fontAlgn="b"/>
                      <a:r>
                        <a:rPr lang="hu-HU" sz="1600" b="0" i="0" u="none" strike="noStrike" dirty="0" err="1">
                          <a:solidFill>
                            <a:srgbClr val="000000"/>
                          </a:solidFill>
                          <a:effectLst/>
                          <a:latin typeface="Calibri" panose="020F0502020204030204" pitchFamily="34" charset="0"/>
                        </a:rPr>
                        <a:t>KölcsönzőVáros</a:t>
                      </a:r>
                      <a:endParaRPr lang="hu-HU" sz="16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98142577"/>
                  </a:ext>
                </a:extLst>
              </a:tr>
              <a:tr h="184150">
                <a:tc>
                  <a:txBody>
                    <a:bodyPr/>
                    <a:lstStyle/>
                    <a:p>
                      <a:pPr algn="l" fontAlgn="b"/>
                      <a:r>
                        <a:rPr lang="hu-HU" sz="1600" b="0" i="0" u="none" strike="noStrike">
                          <a:solidFill>
                            <a:srgbClr val="000000"/>
                          </a:solidFill>
                          <a:effectLst/>
                          <a:latin typeface="Calibri" panose="020F0502020204030204" pitchFamily="34" charset="0"/>
                        </a:rPr>
                        <a:t>KölcsönzőMegye</a:t>
                      </a:r>
                    </a:p>
                  </a:txBody>
                  <a:tcPr marL="6350" marR="6350" marT="6350" marB="0" anchor="b">
                    <a:lnL>
                      <a:noFill/>
                    </a:lnL>
                    <a:lnR>
                      <a:noFill/>
                    </a:lnR>
                    <a:lnT>
                      <a:noFill/>
                    </a:lnT>
                    <a:lnB>
                      <a:noFill/>
                    </a:lnB>
                  </a:tcPr>
                </a:tc>
                <a:extLst>
                  <a:ext uri="{0D108BD9-81ED-4DB2-BD59-A6C34878D82A}">
                    <a16:rowId xmlns:a16="http://schemas.microsoft.com/office/drawing/2014/main" val="773779808"/>
                  </a:ext>
                </a:extLst>
              </a:tr>
              <a:tr h="184150">
                <a:tc>
                  <a:txBody>
                    <a:bodyPr/>
                    <a:lstStyle/>
                    <a:p>
                      <a:pPr algn="l" fontAlgn="b"/>
                      <a:r>
                        <a:rPr lang="hu-HU" sz="1600" b="0" i="0" u="none" strike="noStrike">
                          <a:solidFill>
                            <a:srgbClr val="000000"/>
                          </a:solidFill>
                          <a:effectLst/>
                          <a:latin typeface="Calibri" panose="020F0502020204030204" pitchFamily="34" charset="0"/>
                        </a:rPr>
                        <a:t>KölcsönzőUHsz</a:t>
                      </a:r>
                    </a:p>
                  </a:txBody>
                  <a:tcPr marL="6350" marR="6350" marT="6350" marB="0" anchor="b">
                    <a:lnL>
                      <a:noFill/>
                    </a:lnL>
                    <a:lnR>
                      <a:noFill/>
                    </a:lnR>
                    <a:lnT>
                      <a:noFill/>
                    </a:lnT>
                    <a:lnB>
                      <a:noFill/>
                    </a:lnB>
                  </a:tcPr>
                </a:tc>
                <a:extLst>
                  <a:ext uri="{0D108BD9-81ED-4DB2-BD59-A6C34878D82A}">
                    <a16:rowId xmlns:a16="http://schemas.microsoft.com/office/drawing/2014/main" val="1538568069"/>
                  </a:ext>
                </a:extLst>
              </a:tr>
              <a:tr h="184150">
                <a:tc>
                  <a:txBody>
                    <a:bodyPr/>
                    <a:lstStyle/>
                    <a:p>
                      <a:pPr algn="l" fontAlgn="b"/>
                      <a:r>
                        <a:rPr lang="hu-HU" sz="1600" b="0" i="0" u="none" strike="noStrike">
                          <a:solidFill>
                            <a:srgbClr val="000000"/>
                          </a:solidFill>
                          <a:effectLst/>
                          <a:latin typeface="Calibri" panose="020F0502020204030204" pitchFamily="34" charset="0"/>
                        </a:rPr>
                        <a:t>FilmKód</a:t>
                      </a:r>
                    </a:p>
                  </a:txBody>
                  <a:tcPr marL="6350" marR="6350" marT="6350" marB="0" anchor="b">
                    <a:lnL>
                      <a:noFill/>
                    </a:lnL>
                    <a:lnR>
                      <a:noFill/>
                    </a:lnR>
                    <a:lnT>
                      <a:noFill/>
                    </a:lnT>
                    <a:lnB>
                      <a:noFill/>
                    </a:lnB>
                  </a:tcPr>
                </a:tc>
                <a:extLst>
                  <a:ext uri="{0D108BD9-81ED-4DB2-BD59-A6C34878D82A}">
                    <a16:rowId xmlns:a16="http://schemas.microsoft.com/office/drawing/2014/main" val="48705344"/>
                  </a:ext>
                </a:extLst>
              </a:tr>
              <a:tr h="184150">
                <a:tc>
                  <a:txBody>
                    <a:bodyPr/>
                    <a:lstStyle/>
                    <a:p>
                      <a:pPr algn="l" fontAlgn="b"/>
                      <a:r>
                        <a:rPr lang="hu-HU" sz="1600" b="0" i="0" u="none" strike="noStrike">
                          <a:solidFill>
                            <a:srgbClr val="000000"/>
                          </a:solidFill>
                          <a:effectLst/>
                          <a:latin typeface="Calibri" panose="020F0502020204030204" pitchFamily="34" charset="0"/>
                        </a:rPr>
                        <a:t>FilmCím</a:t>
                      </a:r>
                    </a:p>
                  </a:txBody>
                  <a:tcPr marL="6350" marR="6350" marT="6350" marB="0" anchor="b">
                    <a:lnL>
                      <a:noFill/>
                    </a:lnL>
                    <a:lnR>
                      <a:noFill/>
                    </a:lnR>
                    <a:lnT>
                      <a:noFill/>
                    </a:lnT>
                    <a:lnB>
                      <a:noFill/>
                    </a:lnB>
                  </a:tcPr>
                </a:tc>
                <a:extLst>
                  <a:ext uri="{0D108BD9-81ED-4DB2-BD59-A6C34878D82A}">
                    <a16:rowId xmlns:a16="http://schemas.microsoft.com/office/drawing/2014/main" val="415415991"/>
                  </a:ext>
                </a:extLst>
              </a:tr>
              <a:tr h="184150">
                <a:tc>
                  <a:txBody>
                    <a:bodyPr/>
                    <a:lstStyle/>
                    <a:p>
                      <a:pPr algn="l" fontAlgn="b"/>
                      <a:r>
                        <a:rPr lang="hu-HU" sz="1600" b="0" i="0" u="none" strike="noStrike">
                          <a:solidFill>
                            <a:srgbClr val="000000"/>
                          </a:solidFill>
                          <a:effectLst/>
                          <a:latin typeface="Calibri" panose="020F0502020204030204" pitchFamily="34" charset="0"/>
                        </a:rPr>
                        <a:t>SzerepKód</a:t>
                      </a:r>
                    </a:p>
                  </a:txBody>
                  <a:tcPr marL="6350" marR="6350" marT="6350" marB="0" anchor="b">
                    <a:lnL>
                      <a:noFill/>
                    </a:lnL>
                    <a:lnR>
                      <a:noFill/>
                    </a:lnR>
                    <a:lnT>
                      <a:noFill/>
                    </a:lnT>
                    <a:lnB>
                      <a:noFill/>
                    </a:lnB>
                  </a:tcPr>
                </a:tc>
                <a:extLst>
                  <a:ext uri="{0D108BD9-81ED-4DB2-BD59-A6C34878D82A}">
                    <a16:rowId xmlns:a16="http://schemas.microsoft.com/office/drawing/2014/main" val="1314952871"/>
                  </a:ext>
                </a:extLst>
              </a:tr>
              <a:tr h="184150">
                <a:tc>
                  <a:txBody>
                    <a:bodyPr/>
                    <a:lstStyle/>
                    <a:p>
                      <a:pPr algn="l" fontAlgn="b"/>
                      <a:r>
                        <a:rPr lang="hu-HU" sz="1600" b="0" i="0" u="none" strike="noStrike">
                          <a:solidFill>
                            <a:srgbClr val="000000"/>
                          </a:solidFill>
                          <a:effectLst/>
                          <a:latin typeface="Calibri" panose="020F0502020204030204" pitchFamily="34" charset="0"/>
                        </a:rPr>
                        <a:t>SzereplőNév</a:t>
                      </a:r>
                    </a:p>
                  </a:txBody>
                  <a:tcPr marL="6350" marR="6350" marT="6350" marB="0" anchor="b">
                    <a:lnL>
                      <a:noFill/>
                    </a:lnL>
                    <a:lnR>
                      <a:noFill/>
                    </a:lnR>
                    <a:lnT>
                      <a:noFill/>
                    </a:lnT>
                    <a:lnB>
                      <a:noFill/>
                    </a:lnB>
                  </a:tcPr>
                </a:tc>
                <a:extLst>
                  <a:ext uri="{0D108BD9-81ED-4DB2-BD59-A6C34878D82A}">
                    <a16:rowId xmlns:a16="http://schemas.microsoft.com/office/drawing/2014/main" val="4141748370"/>
                  </a:ext>
                </a:extLst>
              </a:tr>
              <a:tr h="184150">
                <a:tc>
                  <a:txBody>
                    <a:bodyPr/>
                    <a:lstStyle/>
                    <a:p>
                      <a:pPr algn="l" fontAlgn="b"/>
                      <a:r>
                        <a:rPr lang="hu-HU" sz="1600" b="0" i="0" u="none" strike="noStrike" dirty="0" err="1">
                          <a:solidFill>
                            <a:srgbClr val="000000"/>
                          </a:solidFill>
                          <a:effectLst/>
                          <a:latin typeface="Calibri" panose="020F0502020204030204" pitchFamily="34" charset="0"/>
                        </a:rPr>
                        <a:t>SzereplőNemzet</a:t>
                      </a:r>
                      <a:endParaRPr lang="hu-HU" sz="16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38325992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Videókölcsönzés adatbázis</a:t>
            </a:r>
          </a:p>
        </p:txBody>
      </p:sp>
      <p:sp>
        <p:nvSpPr>
          <p:cNvPr id="66" name="Text Box 4"/>
          <p:cNvSpPr txBox="1">
            <a:spLocks noChangeArrowheads="1"/>
          </p:cNvSpPr>
          <p:nvPr/>
        </p:nvSpPr>
        <p:spPr bwMode="auto">
          <a:xfrm>
            <a:off x="6096000" y="1628800"/>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pic>
        <p:nvPicPr>
          <p:cNvPr id="4" name="Kép 3">
            <a:extLst>
              <a:ext uri="{FF2B5EF4-FFF2-40B4-BE49-F238E27FC236}">
                <a16:creationId xmlns:a16="http://schemas.microsoft.com/office/drawing/2014/main" id="{61486AE8-D33D-6CA9-A089-AF70BA7C7539}"/>
              </a:ext>
            </a:extLst>
          </p:cNvPr>
          <p:cNvPicPr>
            <a:picLocks noChangeAspect="1"/>
          </p:cNvPicPr>
          <p:nvPr/>
        </p:nvPicPr>
        <p:blipFill>
          <a:blip r:embed="rId3"/>
          <a:stretch>
            <a:fillRect/>
          </a:stretch>
        </p:blipFill>
        <p:spPr>
          <a:xfrm>
            <a:off x="266134" y="2467050"/>
            <a:ext cx="11768372" cy="3423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a:xfrm>
            <a:off x="1764953" y="1340768"/>
            <a:ext cx="8229600" cy="1371600"/>
          </a:xfrm>
        </p:spPr>
        <p:txBody>
          <a:bodyPr/>
          <a:lstStyle/>
          <a:p>
            <a:r>
              <a:rPr lang="hu-HU" dirty="0"/>
              <a:t>Lépések</a:t>
            </a:r>
          </a:p>
        </p:txBody>
      </p:sp>
      <p:sp>
        <p:nvSpPr>
          <p:cNvPr id="9220" name="Szövegdoboz 4"/>
          <p:cNvSpPr txBox="1">
            <a:spLocks noChangeArrowheads="1"/>
          </p:cNvSpPr>
          <p:nvPr/>
        </p:nvSpPr>
        <p:spPr bwMode="auto">
          <a:xfrm>
            <a:off x="5447159" y="660368"/>
            <a:ext cx="865188"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dirty="0"/>
              <a:t>0. </a:t>
            </a:r>
          </a:p>
          <a:p>
            <a:pPr algn="ctr" eaLnBrk="1" hangingPunct="1"/>
            <a:r>
              <a:rPr lang="hu-HU" dirty="0"/>
              <a:t>Mezők</a:t>
            </a:r>
          </a:p>
        </p:txBody>
      </p:sp>
      <p:sp>
        <p:nvSpPr>
          <p:cNvPr id="6" name="Jobbra nyíl 5"/>
          <p:cNvSpPr/>
          <p:nvPr/>
        </p:nvSpPr>
        <p:spPr>
          <a:xfrm>
            <a:off x="1558926" y="4011613"/>
            <a:ext cx="1554163" cy="110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dirty="0"/>
              <a:t>Milyen egyedtípusokat jellemeznek?</a:t>
            </a:r>
          </a:p>
        </p:txBody>
      </p:sp>
      <p:sp>
        <p:nvSpPr>
          <p:cNvPr id="9222" name="Szövegdoboz 6"/>
          <p:cNvSpPr txBox="1">
            <a:spLocks noChangeArrowheads="1"/>
          </p:cNvSpPr>
          <p:nvPr/>
        </p:nvSpPr>
        <p:spPr bwMode="auto">
          <a:xfrm>
            <a:off x="3216275" y="4240213"/>
            <a:ext cx="1258888"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a:t>1. </a:t>
            </a:r>
            <a:br>
              <a:rPr lang="hu-HU"/>
            </a:br>
            <a:r>
              <a:rPr lang="hu-HU"/>
              <a:t>Táblák</a:t>
            </a:r>
          </a:p>
        </p:txBody>
      </p:sp>
      <p:sp>
        <p:nvSpPr>
          <p:cNvPr id="8" name="Jobbra nyíl 7"/>
          <p:cNvSpPr/>
          <p:nvPr/>
        </p:nvSpPr>
        <p:spPr>
          <a:xfrm>
            <a:off x="4619626" y="3968750"/>
            <a:ext cx="1476375" cy="1189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dirty="0"/>
              <a:t>Melyikhez táblához melyik mezők?</a:t>
            </a:r>
          </a:p>
        </p:txBody>
      </p:sp>
      <p:sp>
        <p:nvSpPr>
          <p:cNvPr id="9224" name="Szövegdoboz 8"/>
          <p:cNvSpPr txBox="1">
            <a:spLocks noChangeArrowheads="1"/>
          </p:cNvSpPr>
          <p:nvPr/>
        </p:nvSpPr>
        <p:spPr bwMode="auto">
          <a:xfrm>
            <a:off x="6167439" y="4102100"/>
            <a:ext cx="1260475" cy="9223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a:t>2. </a:t>
            </a:r>
            <a:br>
              <a:rPr lang="hu-HU"/>
            </a:br>
            <a:r>
              <a:rPr lang="hu-HU"/>
              <a:t>Táblák-mezők</a:t>
            </a:r>
          </a:p>
        </p:txBody>
      </p:sp>
      <p:sp>
        <p:nvSpPr>
          <p:cNvPr id="10" name="Jobbra nyíl 9"/>
          <p:cNvSpPr/>
          <p:nvPr/>
        </p:nvSpPr>
        <p:spPr>
          <a:xfrm>
            <a:off x="7645400" y="3968750"/>
            <a:ext cx="1474788" cy="1189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dirty="0"/>
              <a:t>Melyik mező az azonosító?</a:t>
            </a:r>
          </a:p>
        </p:txBody>
      </p:sp>
      <p:sp>
        <p:nvSpPr>
          <p:cNvPr id="9226" name="Szövegdoboz 10"/>
          <p:cNvSpPr txBox="1">
            <a:spLocks noChangeArrowheads="1"/>
          </p:cNvSpPr>
          <p:nvPr/>
        </p:nvSpPr>
        <p:spPr bwMode="auto">
          <a:xfrm>
            <a:off x="9264651" y="4240213"/>
            <a:ext cx="1368425"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a:t>3. </a:t>
            </a:r>
            <a:br>
              <a:rPr lang="hu-HU"/>
            </a:br>
            <a:r>
              <a:rPr lang="hu-HU"/>
              <a:t>Azonosítók</a:t>
            </a:r>
          </a:p>
        </p:txBody>
      </p:sp>
      <p:sp>
        <p:nvSpPr>
          <p:cNvPr id="12" name="Jobbra nyíl 11"/>
          <p:cNvSpPr/>
          <p:nvPr/>
        </p:nvSpPr>
        <p:spPr>
          <a:xfrm>
            <a:off x="2279650" y="5408614"/>
            <a:ext cx="1512888" cy="115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dirty="0"/>
              <a:t>Melyik mezők okoznak redundanciát?</a:t>
            </a:r>
          </a:p>
        </p:txBody>
      </p:sp>
      <p:sp>
        <p:nvSpPr>
          <p:cNvPr id="9228" name="Szövegdoboz 12"/>
          <p:cNvSpPr txBox="1">
            <a:spLocks noChangeArrowheads="1"/>
          </p:cNvSpPr>
          <p:nvPr/>
        </p:nvSpPr>
        <p:spPr bwMode="auto">
          <a:xfrm>
            <a:off x="3863976" y="5522914"/>
            <a:ext cx="2087563"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a:t>4. </a:t>
            </a:r>
            <a:br>
              <a:rPr lang="hu-HU"/>
            </a:br>
            <a:r>
              <a:rPr lang="hu-HU"/>
              <a:t>Redundancia csökkentése</a:t>
            </a:r>
          </a:p>
        </p:txBody>
      </p:sp>
      <p:sp>
        <p:nvSpPr>
          <p:cNvPr id="14" name="Jobbra nyíl 13"/>
          <p:cNvSpPr/>
          <p:nvPr/>
        </p:nvSpPr>
        <p:spPr>
          <a:xfrm>
            <a:off x="6167439" y="5408614"/>
            <a:ext cx="1512887" cy="115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dirty="0"/>
              <a:t>Hogyan kapcsolódnak a táblák?</a:t>
            </a:r>
          </a:p>
        </p:txBody>
      </p:sp>
      <p:sp>
        <p:nvSpPr>
          <p:cNvPr id="9230" name="Szövegdoboz 14"/>
          <p:cNvSpPr txBox="1">
            <a:spLocks noChangeArrowheads="1"/>
          </p:cNvSpPr>
          <p:nvPr/>
        </p:nvSpPr>
        <p:spPr bwMode="auto">
          <a:xfrm>
            <a:off x="7788276" y="5522914"/>
            <a:ext cx="1908175"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a:t>5. </a:t>
            </a:r>
            <a:br>
              <a:rPr lang="hu-HU"/>
            </a:br>
            <a:r>
              <a:rPr lang="hu-HU"/>
              <a:t>Kapcsolatok kialakítása</a:t>
            </a:r>
          </a:p>
        </p:txBody>
      </p:sp>
      <p:sp>
        <p:nvSpPr>
          <p:cNvPr id="15" name="Jobbra nyíl 14"/>
          <p:cNvSpPr/>
          <p:nvPr/>
        </p:nvSpPr>
        <p:spPr>
          <a:xfrm>
            <a:off x="3575721" y="431768"/>
            <a:ext cx="1554163" cy="110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dirty="0"/>
              <a:t>Milyen „adatokat” kell tárolni?</a:t>
            </a:r>
          </a:p>
        </p:txBody>
      </p:sp>
      <p:graphicFrame>
        <p:nvGraphicFramePr>
          <p:cNvPr id="2" name="Táblázat 1">
            <a:extLst>
              <a:ext uri="{FF2B5EF4-FFF2-40B4-BE49-F238E27FC236}">
                <a16:creationId xmlns:a16="http://schemas.microsoft.com/office/drawing/2014/main" id="{EBEBFA6E-4A2E-788D-4A1C-939C1168072A}"/>
              </a:ext>
            </a:extLst>
          </p:cNvPr>
          <p:cNvGraphicFramePr>
            <a:graphicFrameLocks noGrp="1"/>
          </p:cNvGraphicFramePr>
          <p:nvPr>
            <p:extLst>
              <p:ext uri="{D42A27DB-BD31-4B8C-83A1-F6EECF244321}">
                <p14:modId xmlns:p14="http://schemas.microsoft.com/office/powerpoint/2010/main" val="1584218854"/>
              </p:ext>
            </p:extLst>
          </p:nvPr>
        </p:nvGraphicFramePr>
        <p:xfrm>
          <a:off x="6629622" y="202213"/>
          <a:ext cx="1860698" cy="3648710"/>
        </p:xfrm>
        <a:graphic>
          <a:graphicData uri="http://schemas.openxmlformats.org/drawingml/2006/table">
            <a:tbl>
              <a:tblPr>
                <a:tableStyleId>{5C22544A-7EE6-4342-B048-85BDC9FD1C3A}</a:tableStyleId>
              </a:tblPr>
              <a:tblGrid>
                <a:gridCol w="1860698">
                  <a:extLst>
                    <a:ext uri="{9D8B030D-6E8A-4147-A177-3AD203B41FA5}">
                      <a16:colId xmlns:a16="http://schemas.microsoft.com/office/drawing/2014/main" val="724323225"/>
                    </a:ext>
                  </a:extLst>
                </a:gridCol>
              </a:tblGrid>
              <a:tr h="184150">
                <a:tc>
                  <a:txBody>
                    <a:bodyPr/>
                    <a:lstStyle/>
                    <a:p>
                      <a:pPr algn="l" fontAlgn="b"/>
                      <a:r>
                        <a:rPr lang="hu-HU" sz="1800" u="none" strike="noStrike">
                          <a:effectLst/>
                          <a:latin typeface="Book Antiqua" panose="02040602050305030304" pitchFamily="18" charset="0"/>
                        </a:rPr>
                        <a:t>KölcsönKód</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543797365"/>
                  </a:ext>
                </a:extLst>
              </a:tr>
              <a:tr h="184150">
                <a:tc>
                  <a:txBody>
                    <a:bodyPr/>
                    <a:lstStyle/>
                    <a:p>
                      <a:pPr algn="l" fontAlgn="b"/>
                      <a:r>
                        <a:rPr lang="hu-HU" sz="1800" u="none" strike="noStrike">
                          <a:effectLst/>
                          <a:latin typeface="Book Antiqua" panose="02040602050305030304" pitchFamily="18" charset="0"/>
                        </a:rPr>
                        <a:t>KölcsönDátum</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2260085802"/>
                  </a:ext>
                </a:extLst>
              </a:tr>
              <a:tr h="184150">
                <a:tc>
                  <a:txBody>
                    <a:bodyPr/>
                    <a:lstStyle/>
                    <a:p>
                      <a:pPr algn="l" fontAlgn="b"/>
                      <a:r>
                        <a:rPr lang="hu-HU" sz="1800" u="none" strike="noStrike">
                          <a:effectLst/>
                          <a:latin typeface="Book Antiqua" panose="02040602050305030304" pitchFamily="18" charset="0"/>
                        </a:rPr>
                        <a:t>VisszaDátum</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927304182"/>
                  </a:ext>
                </a:extLst>
              </a:tr>
              <a:tr h="184150">
                <a:tc>
                  <a:txBody>
                    <a:bodyPr/>
                    <a:lstStyle/>
                    <a:p>
                      <a:pPr algn="l" fontAlgn="b"/>
                      <a:r>
                        <a:rPr lang="hu-HU" sz="1800" u="none" strike="noStrike">
                          <a:effectLst/>
                          <a:latin typeface="Book Antiqua" panose="02040602050305030304" pitchFamily="18" charset="0"/>
                        </a:rPr>
                        <a:t>KölcsönzőNév</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973147064"/>
                  </a:ext>
                </a:extLst>
              </a:tr>
              <a:tr h="184150">
                <a:tc>
                  <a:txBody>
                    <a:bodyPr/>
                    <a:lstStyle/>
                    <a:p>
                      <a:pPr algn="l" fontAlgn="b"/>
                      <a:r>
                        <a:rPr lang="hu-HU" sz="1800" u="none" strike="noStrike">
                          <a:effectLst/>
                          <a:latin typeface="Book Antiqua" panose="02040602050305030304" pitchFamily="18" charset="0"/>
                        </a:rPr>
                        <a:t>KölcsönzőIRSZ</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324148596"/>
                  </a:ext>
                </a:extLst>
              </a:tr>
              <a:tr h="184150">
                <a:tc>
                  <a:txBody>
                    <a:bodyPr/>
                    <a:lstStyle/>
                    <a:p>
                      <a:pPr algn="l" fontAlgn="b"/>
                      <a:r>
                        <a:rPr lang="hu-HU" sz="1800" u="none" strike="noStrike" dirty="0" err="1">
                          <a:effectLst/>
                          <a:latin typeface="Book Antiqua" panose="02040602050305030304" pitchFamily="18" charset="0"/>
                        </a:rPr>
                        <a:t>KölcsönzőVáros</a:t>
                      </a:r>
                      <a:endParaRPr lang="hu-HU" sz="1800" b="0" i="0" u="none" strike="noStrike" dirty="0">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160316081"/>
                  </a:ext>
                </a:extLst>
              </a:tr>
              <a:tr h="184150">
                <a:tc>
                  <a:txBody>
                    <a:bodyPr/>
                    <a:lstStyle/>
                    <a:p>
                      <a:pPr algn="l" fontAlgn="b"/>
                      <a:r>
                        <a:rPr lang="hu-HU" sz="1800" u="none" strike="noStrike">
                          <a:effectLst/>
                          <a:latin typeface="Book Antiqua" panose="02040602050305030304" pitchFamily="18" charset="0"/>
                        </a:rPr>
                        <a:t>KölcsönzőMegye</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2109764176"/>
                  </a:ext>
                </a:extLst>
              </a:tr>
              <a:tr h="184150">
                <a:tc>
                  <a:txBody>
                    <a:bodyPr/>
                    <a:lstStyle/>
                    <a:p>
                      <a:pPr algn="l" fontAlgn="b"/>
                      <a:r>
                        <a:rPr lang="hu-HU" sz="1800" u="none" strike="noStrike">
                          <a:effectLst/>
                          <a:latin typeface="Book Antiqua" panose="02040602050305030304" pitchFamily="18" charset="0"/>
                        </a:rPr>
                        <a:t>KölcsönzőUHsz</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671846232"/>
                  </a:ext>
                </a:extLst>
              </a:tr>
              <a:tr h="184150">
                <a:tc>
                  <a:txBody>
                    <a:bodyPr/>
                    <a:lstStyle/>
                    <a:p>
                      <a:pPr algn="l" fontAlgn="b"/>
                      <a:r>
                        <a:rPr lang="hu-HU" sz="1800" u="none" strike="noStrike">
                          <a:effectLst/>
                          <a:latin typeface="Book Antiqua" panose="02040602050305030304" pitchFamily="18" charset="0"/>
                        </a:rPr>
                        <a:t>FilmKód</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2492191514"/>
                  </a:ext>
                </a:extLst>
              </a:tr>
              <a:tr h="184150">
                <a:tc>
                  <a:txBody>
                    <a:bodyPr/>
                    <a:lstStyle/>
                    <a:p>
                      <a:pPr algn="l" fontAlgn="b"/>
                      <a:r>
                        <a:rPr lang="hu-HU" sz="1800" u="none" strike="noStrike">
                          <a:effectLst/>
                          <a:latin typeface="Book Antiqua" panose="02040602050305030304" pitchFamily="18" charset="0"/>
                        </a:rPr>
                        <a:t>FilmCím</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315734500"/>
                  </a:ext>
                </a:extLst>
              </a:tr>
              <a:tr h="184150">
                <a:tc>
                  <a:txBody>
                    <a:bodyPr/>
                    <a:lstStyle/>
                    <a:p>
                      <a:pPr algn="l" fontAlgn="b"/>
                      <a:r>
                        <a:rPr lang="hu-HU" sz="1800" u="none" strike="noStrike">
                          <a:effectLst/>
                          <a:latin typeface="Book Antiqua" panose="02040602050305030304" pitchFamily="18" charset="0"/>
                        </a:rPr>
                        <a:t>SzerepKód</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659952114"/>
                  </a:ext>
                </a:extLst>
              </a:tr>
              <a:tr h="184150">
                <a:tc>
                  <a:txBody>
                    <a:bodyPr/>
                    <a:lstStyle/>
                    <a:p>
                      <a:pPr algn="l" fontAlgn="b"/>
                      <a:r>
                        <a:rPr lang="hu-HU" sz="1800" u="none" strike="noStrike">
                          <a:effectLst/>
                          <a:latin typeface="Book Antiqua" panose="02040602050305030304" pitchFamily="18" charset="0"/>
                        </a:rPr>
                        <a:t>SzereplőNév</a:t>
                      </a:r>
                      <a:endParaRPr lang="hu-HU" sz="18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378020354"/>
                  </a:ext>
                </a:extLst>
              </a:tr>
              <a:tr h="184150">
                <a:tc>
                  <a:txBody>
                    <a:bodyPr/>
                    <a:lstStyle/>
                    <a:p>
                      <a:pPr algn="l" fontAlgn="b"/>
                      <a:r>
                        <a:rPr lang="hu-HU" sz="1800" u="none" strike="noStrike" dirty="0" err="1">
                          <a:effectLst/>
                          <a:latin typeface="Book Antiqua" panose="02040602050305030304" pitchFamily="18" charset="0"/>
                        </a:rPr>
                        <a:t>SzereplőNemzet</a:t>
                      </a:r>
                      <a:endParaRPr lang="hu-HU" sz="1800" b="0" i="0" u="none" strike="noStrike" dirty="0">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395355759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left)">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wipe(left)">
                                      <p:cBhvr>
                                        <p:cTn id="22" dur="500"/>
                                        <p:tgtEl>
                                          <p:spTgt spid="92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wipe(left)">
                                      <p:cBhvr>
                                        <p:cTn id="32" dur="500"/>
                                        <p:tgtEl>
                                          <p:spTgt spid="92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26"/>
                                        </p:tgtEl>
                                        <p:attrNameLst>
                                          <p:attrName>style.visibility</p:attrName>
                                        </p:attrNameLst>
                                      </p:cBhvr>
                                      <p:to>
                                        <p:strVal val="visible"/>
                                      </p:to>
                                    </p:set>
                                    <p:animEffect transition="in" filter="wipe(left)">
                                      <p:cBhvr>
                                        <p:cTn id="42" dur="500"/>
                                        <p:tgtEl>
                                          <p:spTgt spid="92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228"/>
                                        </p:tgtEl>
                                        <p:attrNameLst>
                                          <p:attrName>style.visibility</p:attrName>
                                        </p:attrNameLst>
                                      </p:cBhvr>
                                      <p:to>
                                        <p:strVal val="visible"/>
                                      </p:to>
                                    </p:set>
                                    <p:animEffect transition="in" filter="wipe(left)">
                                      <p:cBhvr>
                                        <p:cTn id="52" dur="500"/>
                                        <p:tgtEl>
                                          <p:spTgt spid="92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230"/>
                                        </p:tgtEl>
                                        <p:attrNameLst>
                                          <p:attrName>style.visibility</p:attrName>
                                        </p:attrNameLst>
                                      </p:cBhvr>
                                      <p:to>
                                        <p:strVal val="visible"/>
                                      </p:to>
                                    </p:set>
                                    <p:animEffect transition="in" filter="wipe(left)">
                                      <p:cBhvr>
                                        <p:cTn id="62"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6" grpId="0" animBg="1"/>
      <p:bldP spid="9222" grpId="0" animBg="1"/>
      <p:bldP spid="8" grpId="0" animBg="1"/>
      <p:bldP spid="9224" grpId="0" animBg="1"/>
      <p:bldP spid="10" grpId="0" animBg="1"/>
      <p:bldP spid="9226" grpId="0" animBg="1"/>
      <p:bldP spid="12" grpId="0" animBg="1"/>
      <p:bldP spid="9228" grpId="0" animBg="1"/>
      <p:bldP spid="14" grpId="0" animBg="1"/>
      <p:bldP spid="923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zövegdoboz 6"/>
          <p:cNvSpPr txBox="1">
            <a:spLocks noChangeArrowheads="1"/>
          </p:cNvSpPr>
          <p:nvPr/>
        </p:nvSpPr>
        <p:spPr bwMode="auto">
          <a:xfrm>
            <a:off x="1854200" y="423808"/>
            <a:ext cx="1258888" cy="92333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dirty="0"/>
              <a:t>1. </a:t>
            </a:r>
            <a:br>
              <a:rPr lang="hu-HU" dirty="0"/>
            </a:br>
            <a:r>
              <a:rPr lang="hu-HU" dirty="0"/>
              <a:t>Táblák</a:t>
            </a:r>
            <a:br>
              <a:rPr lang="hu-HU" dirty="0"/>
            </a:br>
            <a:endParaRPr lang="hu-HU" dirty="0"/>
          </a:p>
        </p:txBody>
      </p:sp>
      <p:sp>
        <p:nvSpPr>
          <p:cNvPr id="2" name="Szövegdoboz 1"/>
          <p:cNvSpPr txBox="1"/>
          <p:nvPr/>
        </p:nvSpPr>
        <p:spPr>
          <a:xfrm>
            <a:off x="1879643" y="1469102"/>
            <a:ext cx="1193552" cy="1815882"/>
          </a:xfrm>
          <a:prstGeom prst="rect">
            <a:avLst/>
          </a:prstGeom>
          <a:noFill/>
        </p:spPr>
        <p:txBody>
          <a:bodyPr wrap="square" rtlCol="0">
            <a:spAutoFit/>
          </a:bodyPr>
          <a:lstStyle/>
          <a:p>
            <a:r>
              <a:rPr lang="hu-HU" sz="1400" b="1" dirty="0">
                <a:solidFill>
                  <a:srgbClr val="0070C0"/>
                </a:solidFill>
              </a:rPr>
              <a:t>Nevek:</a:t>
            </a:r>
          </a:p>
          <a:p>
            <a:r>
              <a:rPr lang="hu-HU" sz="1400" dirty="0"/>
              <a:t>Beszédes</a:t>
            </a:r>
            <a:br>
              <a:rPr lang="hu-HU" sz="1400" dirty="0"/>
            </a:br>
            <a:endParaRPr lang="hu-HU" sz="1400" dirty="0"/>
          </a:p>
          <a:p>
            <a:r>
              <a:rPr lang="hu-HU" sz="1400" dirty="0"/>
              <a:t>3-15 kar.</a:t>
            </a:r>
            <a:br>
              <a:rPr lang="hu-HU" sz="1400" dirty="0"/>
            </a:br>
            <a:endParaRPr lang="hu-HU" sz="1400" dirty="0"/>
          </a:p>
          <a:p>
            <a:r>
              <a:rPr lang="hu-HU" sz="1400" dirty="0"/>
              <a:t>Angol ABC</a:t>
            </a:r>
          </a:p>
          <a:p>
            <a:r>
              <a:rPr lang="hu-HU" sz="1400" dirty="0"/>
              <a:t>_</a:t>
            </a:r>
          </a:p>
          <a:p>
            <a:r>
              <a:rPr lang="hu-HU" sz="1400" dirty="0"/>
              <a:t>0123456789</a:t>
            </a:r>
          </a:p>
        </p:txBody>
      </p:sp>
      <p:sp>
        <p:nvSpPr>
          <p:cNvPr id="22" name="Szövegdoboz 21"/>
          <p:cNvSpPr txBox="1"/>
          <p:nvPr/>
        </p:nvSpPr>
        <p:spPr>
          <a:xfrm>
            <a:off x="1919536" y="4725145"/>
            <a:ext cx="1193552" cy="307777"/>
          </a:xfrm>
          <a:prstGeom prst="rect">
            <a:avLst/>
          </a:prstGeom>
          <a:noFill/>
        </p:spPr>
        <p:txBody>
          <a:bodyPr wrap="square" rtlCol="0">
            <a:spAutoFit/>
          </a:bodyPr>
          <a:lstStyle/>
          <a:p>
            <a:r>
              <a:rPr lang="hu-HU" sz="1400" b="1" u="sng" dirty="0" err="1">
                <a:solidFill>
                  <a:srgbClr val="0070C0"/>
                </a:solidFill>
              </a:rPr>
              <a:t>Kolcsonzes</a:t>
            </a:r>
            <a:endParaRPr lang="hu-HU" sz="1400" b="1" u="sng" dirty="0">
              <a:solidFill>
                <a:srgbClr val="0070C0"/>
              </a:solidFill>
            </a:endParaRPr>
          </a:p>
        </p:txBody>
      </p:sp>
      <p:cxnSp>
        <p:nvCxnSpPr>
          <p:cNvPr id="7" name="Egyenes összekötő 6"/>
          <p:cNvCxnSpPr/>
          <p:nvPr/>
        </p:nvCxnSpPr>
        <p:spPr>
          <a:xfrm>
            <a:off x="3215680" y="639832"/>
            <a:ext cx="0" cy="5901194"/>
          </a:xfrm>
          <a:prstGeom prst="line">
            <a:avLst/>
          </a:prstGeom>
        </p:spPr>
        <p:style>
          <a:lnRef idx="1">
            <a:schemeClr val="accent1"/>
          </a:lnRef>
          <a:fillRef idx="0">
            <a:schemeClr val="accent1"/>
          </a:fillRef>
          <a:effectRef idx="0">
            <a:schemeClr val="accent1"/>
          </a:effectRef>
          <a:fontRef idx="minor">
            <a:schemeClr val="tx1"/>
          </a:fontRef>
        </p:style>
      </p:cxnSp>
      <p:sp>
        <p:nvSpPr>
          <p:cNvPr id="15" name="Szövegdoboz 8"/>
          <p:cNvSpPr txBox="1">
            <a:spLocks noChangeArrowheads="1"/>
          </p:cNvSpPr>
          <p:nvPr/>
        </p:nvSpPr>
        <p:spPr bwMode="auto">
          <a:xfrm>
            <a:off x="3322304" y="423808"/>
            <a:ext cx="1260475" cy="9223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dirty="0"/>
              <a:t>2. </a:t>
            </a:r>
            <a:br>
              <a:rPr lang="hu-HU" dirty="0"/>
            </a:br>
            <a:r>
              <a:rPr lang="hu-HU" dirty="0"/>
              <a:t>Táblák-mezők</a:t>
            </a:r>
          </a:p>
        </p:txBody>
      </p:sp>
      <p:sp>
        <p:nvSpPr>
          <p:cNvPr id="17" name="Szövegdoboz 16"/>
          <p:cNvSpPr txBox="1"/>
          <p:nvPr/>
        </p:nvSpPr>
        <p:spPr>
          <a:xfrm>
            <a:off x="3322303" y="1469102"/>
            <a:ext cx="1193552" cy="1815882"/>
          </a:xfrm>
          <a:prstGeom prst="rect">
            <a:avLst/>
          </a:prstGeom>
          <a:noFill/>
        </p:spPr>
        <p:txBody>
          <a:bodyPr wrap="square" rtlCol="0">
            <a:spAutoFit/>
          </a:bodyPr>
          <a:lstStyle/>
          <a:p>
            <a:r>
              <a:rPr lang="hu-HU" sz="1400" b="1" dirty="0">
                <a:solidFill>
                  <a:srgbClr val="0070C0"/>
                </a:solidFill>
              </a:rPr>
              <a:t>Nevek:</a:t>
            </a:r>
          </a:p>
          <a:p>
            <a:r>
              <a:rPr lang="hu-HU" sz="1400" dirty="0"/>
              <a:t>Beszédes</a:t>
            </a:r>
            <a:br>
              <a:rPr lang="hu-HU" sz="1400" dirty="0"/>
            </a:br>
            <a:endParaRPr lang="hu-HU" sz="1400" dirty="0"/>
          </a:p>
          <a:p>
            <a:r>
              <a:rPr lang="hu-HU" sz="1400" dirty="0"/>
              <a:t>3-15 kar.</a:t>
            </a:r>
            <a:br>
              <a:rPr lang="hu-HU" sz="1400" dirty="0"/>
            </a:br>
            <a:endParaRPr lang="hu-HU" sz="1400" dirty="0"/>
          </a:p>
          <a:p>
            <a:r>
              <a:rPr lang="hu-HU" sz="1400" dirty="0"/>
              <a:t>Angol ABC</a:t>
            </a:r>
          </a:p>
          <a:p>
            <a:r>
              <a:rPr lang="hu-HU" sz="1400" dirty="0"/>
              <a:t>_</a:t>
            </a:r>
          </a:p>
          <a:p>
            <a:r>
              <a:rPr lang="hu-HU" sz="1400" dirty="0"/>
              <a:t>0123456789</a:t>
            </a:r>
          </a:p>
        </p:txBody>
      </p:sp>
      <p:sp>
        <p:nvSpPr>
          <p:cNvPr id="23" name="Szövegdoboz 22"/>
          <p:cNvSpPr txBox="1"/>
          <p:nvPr/>
        </p:nvSpPr>
        <p:spPr>
          <a:xfrm>
            <a:off x="3359696" y="4725144"/>
            <a:ext cx="1193552" cy="2031325"/>
          </a:xfrm>
          <a:prstGeom prst="rect">
            <a:avLst/>
          </a:prstGeom>
          <a:noFill/>
        </p:spPr>
        <p:txBody>
          <a:bodyPr wrap="square" rtlCol="0">
            <a:spAutoFit/>
          </a:bodyPr>
          <a:lstStyle/>
          <a:p>
            <a:r>
              <a:rPr lang="hu-HU" sz="1400" b="1" u="sng" dirty="0" err="1">
                <a:solidFill>
                  <a:srgbClr val="0070C0"/>
                </a:solidFill>
              </a:rPr>
              <a:t>Kolcsonzes</a:t>
            </a:r>
            <a:endParaRPr lang="hu-HU" sz="1400" b="1" u="sng" noProof="1">
              <a:solidFill>
                <a:srgbClr val="0070C0"/>
              </a:solidFill>
            </a:endParaRPr>
          </a:p>
          <a:p>
            <a:r>
              <a:rPr lang="hu-HU" sz="1400" noProof="1">
                <a:solidFill>
                  <a:srgbClr val="0070C0"/>
                </a:solidFill>
              </a:rPr>
              <a:t>K_Kod</a:t>
            </a:r>
            <a:endParaRPr lang="hu-HU" sz="1400" b="1" noProof="1">
              <a:solidFill>
                <a:srgbClr val="FF0000"/>
              </a:solidFill>
            </a:endParaRPr>
          </a:p>
          <a:p>
            <a:r>
              <a:rPr lang="hu-HU" sz="1400" noProof="1">
                <a:solidFill>
                  <a:srgbClr val="0070C0"/>
                </a:solidFill>
              </a:rPr>
              <a:t>K_KiDat</a:t>
            </a:r>
          </a:p>
          <a:p>
            <a:r>
              <a:rPr lang="hu-HU" sz="1400" noProof="1">
                <a:solidFill>
                  <a:srgbClr val="0070C0"/>
                </a:solidFill>
              </a:rPr>
              <a:t>K_VisszaDat</a:t>
            </a:r>
          </a:p>
          <a:p>
            <a:r>
              <a:rPr lang="hu-HU" sz="1400" noProof="1">
                <a:solidFill>
                  <a:srgbClr val="0070C0"/>
                </a:solidFill>
              </a:rPr>
              <a:t>K_Nev</a:t>
            </a:r>
          </a:p>
          <a:p>
            <a:r>
              <a:rPr lang="hu-HU" sz="1400" noProof="1">
                <a:solidFill>
                  <a:srgbClr val="0070C0"/>
                </a:solidFill>
              </a:rPr>
              <a:t>K_IRSZ</a:t>
            </a:r>
          </a:p>
          <a:p>
            <a:r>
              <a:rPr lang="hu-HU" sz="1400" noProof="1">
                <a:solidFill>
                  <a:srgbClr val="0070C0"/>
                </a:solidFill>
              </a:rPr>
              <a:t>K_Varos</a:t>
            </a:r>
          </a:p>
          <a:p>
            <a:r>
              <a:rPr lang="hu-HU" sz="1400" noProof="1">
                <a:solidFill>
                  <a:srgbClr val="0070C0"/>
                </a:solidFill>
              </a:rPr>
              <a:t>K_Megye</a:t>
            </a:r>
          </a:p>
          <a:p>
            <a:r>
              <a:rPr lang="hu-HU" sz="1400" noProof="1">
                <a:solidFill>
                  <a:srgbClr val="0070C0"/>
                </a:solidFill>
              </a:rPr>
              <a:t>…</a:t>
            </a:r>
          </a:p>
        </p:txBody>
      </p:sp>
      <p:cxnSp>
        <p:nvCxnSpPr>
          <p:cNvPr id="31" name="Egyenes összekötő 30"/>
          <p:cNvCxnSpPr/>
          <p:nvPr/>
        </p:nvCxnSpPr>
        <p:spPr>
          <a:xfrm>
            <a:off x="4655840" y="639832"/>
            <a:ext cx="0" cy="5901194"/>
          </a:xfrm>
          <a:prstGeom prst="line">
            <a:avLst/>
          </a:prstGeom>
        </p:spPr>
        <p:style>
          <a:lnRef idx="1">
            <a:schemeClr val="accent1"/>
          </a:lnRef>
          <a:fillRef idx="0">
            <a:schemeClr val="accent1"/>
          </a:fillRef>
          <a:effectRef idx="0">
            <a:schemeClr val="accent1"/>
          </a:effectRef>
          <a:fontRef idx="minor">
            <a:schemeClr val="tx1"/>
          </a:fontRef>
        </p:style>
      </p:cxnSp>
      <p:sp>
        <p:nvSpPr>
          <p:cNvPr id="9226" name="Szövegdoboz 10"/>
          <p:cNvSpPr txBox="1">
            <a:spLocks noChangeArrowheads="1"/>
          </p:cNvSpPr>
          <p:nvPr/>
        </p:nvSpPr>
        <p:spPr bwMode="auto">
          <a:xfrm>
            <a:off x="4791994" y="423808"/>
            <a:ext cx="1368425" cy="92333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dirty="0"/>
              <a:t>3. </a:t>
            </a:r>
            <a:br>
              <a:rPr lang="hu-HU" dirty="0"/>
            </a:br>
            <a:r>
              <a:rPr lang="hu-HU" dirty="0"/>
              <a:t>Azonosítók</a:t>
            </a:r>
            <a:br>
              <a:rPr lang="hu-HU" dirty="0"/>
            </a:br>
            <a:endParaRPr lang="hu-HU" dirty="0"/>
          </a:p>
        </p:txBody>
      </p:sp>
      <p:sp>
        <p:nvSpPr>
          <p:cNvPr id="18" name="Szövegdoboz 17"/>
          <p:cNvSpPr txBox="1"/>
          <p:nvPr/>
        </p:nvSpPr>
        <p:spPr>
          <a:xfrm>
            <a:off x="4791993" y="1400577"/>
            <a:ext cx="1368425" cy="1600438"/>
          </a:xfrm>
          <a:prstGeom prst="rect">
            <a:avLst/>
          </a:prstGeom>
          <a:noFill/>
        </p:spPr>
        <p:txBody>
          <a:bodyPr wrap="square" rtlCol="0">
            <a:spAutoFit/>
          </a:bodyPr>
          <a:lstStyle/>
          <a:p>
            <a:r>
              <a:rPr lang="hu-HU" sz="1400" dirty="0"/>
              <a:t>Lehet a tábla </a:t>
            </a:r>
            <a:br>
              <a:rPr lang="hu-HU" sz="1400" dirty="0"/>
            </a:br>
            <a:r>
              <a:rPr lang="hu-HU" sz="1400" b="1" dirty="0">
                <a:solidFill>
                  <a:srgbClr val="0070C0"/>
                </a:solidFill>
              </a:rPr>
              <a:t>meglévő</a:t>
            </a:r>
            <a:r>
              <a:rPr lang="hu-HU" sz="1400" dirty="0"/>
              <a:t> mezője</a:t>
            </a:r>
          </a:p>
          <a:p>
            <a:endParaRPr lang="hu-HU" sz="1400" dirty="0"/>
          </a:p>
          <a:p>
            <a:r>
              <a:rPr lang="hu-HU" sz="1400" dirty="0"/>
              <a:t>Általában </a:t>
            </a:r>
            <a:r>
              <a:rPr lang="hu-HU" sz="1400" b="1" dirty="0">
                <a:solidFill>
                  <a:srgbClr val="0070C0"/>
                </a:solidFill>
              </a:rPr>
              <a:t>új</a:t>
            </a:r>
            <a:r>
              <a:rPr lang="hu-HU" sz="1400" dirty="0"/>
              <a:t> mező, </a:t>
            </a:r>
            <a:r>
              <a:rPr lang="hu-HU" sz="1400" b="1" dirty="0">
                <a:solidFill>
                  <a:srgbClr val="0070C0"/>
                </a:solidFill>
              </a:rPr>
              <a:t>sorszámokkal</a:t>
            </a:r>
          </a:p>
        </p:txBody>
      </p:sp>
      <p:sp>
        <p:nvSpPr>
          <p:cNvPr id="24" name="Szövegdoboz 23"/>
          <p:cNvSpPr txBox="1"/>
          <p:nvPr/>
        </p:nvSpPr>
        <p:spPr>
          <a:xfrm>
            <a:off x="4791992" y="4725145"/>
            <a:ext cx="1193552" cy="2031325"/>
          </a:xfrm>
          <a:prstGeom prst="rect">
            <a:avLst/>
          </a:prstGeom>
          <a:noFill/>
        </p:spPr>
        <p:txBody>
          <a:bodyPr wrap="square" rtlCol="0">
            <a:spAutoFit/>
          </a:bodyPr>
          <a:lstStyle/>
          <a:p>
            <a:r>
              <a:rPr lang="hu-HU" sz="1400" b="1" u="sng" dirty="0" err="1">
                <a:solidFill>
                  <a:srgbClr val="0070C0"/>
                </a:solidFill>
              </a:rPr>
              <a:t>Kolcsonzes</a:t>
            </a:r>
            <a:endParaRPr lang="hu-HU" sz="1400" b="1" u="sng" noProof="1">
              <a:solidFill>
                <a:srgbClr val="0070C0"/>
              </a:solidFill>
            </a:endParaRPr>
          </a:p>
          <a:p>
            <a:r>
              <a:rPr lang="hu-HU" sz="1400" b="1" u="sng" noProof="1">
                <a:solidFill>
                  <a:srgbClr val="FF0000"/>
                </a:solidFill>
              </a:rPr>
              <a:t>K_Kod</a:t>
            </a:r>
          </a:p>
          <a:p>
            <a:r>
              <a:rPr lang="hu-HU" sz="1400" noProof="1">
                <a:solidFill>
                  <a:srgbClr val="0070C0"/>
                </a:solidFill>
              </a:rPr>
              <a:t>K_KiDat</a:t>
            </a:r>
          </a:p>
          <a:p>
            <a:r>
              <a:rPr lang="hu-HU" sz="1400" noProof="1">
                <a:solidFill>
                  <a:srgbClr val="0070C0"/>
                </a:solidFill>
              </a:rPr>
              <a:t>K_VisszaDat</a:t>
            </a:r>
          </a:p>
          <a:p>
            <a:r>
              <a:rPr lang="hu-HU" sz="1400" noProof="1">
                <a:solidFill>
                  <a:srgbClr val="0070C0"/>
                </a:solidFill>
              </a:rPr>
              <a:t>K_Nev</a:t>
            </a:r>
          </a:p>
          <a:p>
            <a:r>
              <a:rPr lang="hu-HU" sz="1400" noProof="1">
                <a:solidFill>
                  <a:srgbClr val="0070C0"/>
                </a:solidFill>
              </a:rPr>
              <a:t>K_IRSZ</a:t>
            </a:r>
          </a:p>
          <a:p>
            <a:r>
              <a:rPr lang="hu-HU" sz="1400" noProof="1">
                <a:solidFill>
                  <a:srgbClr val="0070C0"/>
                </a:solidFill>
              </a:rPr>
              <a:t>K_Varos</a:t>
            </a:r>
          </a:p>
          <a:p>
            <a:r>
              <a:rPr lang="hu-HU" sz="1400" noProof="1">
                <a:solidFill>
                  <a:srgbClr val="0070C0"/>
                </a:solidFill>
              </a:rPr>
              <a:t>K_Megye</a:t>
            </a:r>
          </a:p>
          <a:p>
            <a:r>
              <a:rPr lang="hu-HU" sz="1400" noProof="1">
                <a:solidFill>
                  <a:srgbClr val="0070C0"/>
                </a:solidFill>
              </a:rPr>
              <a:t>…</a:t>
            </a:r>
          </a:p>
        </p:txBody>
      </p:sp>
      <p:cxnSp>
        <p:nvCxnSpPr>
          <p:cNvPr id="32" name="Egyenes összekötő 31"/>
          <p:cNvCxnSpPr/>
          <p:nvPr/>
        </p:nvCxnSpPr>
        <p:spPr>
          <a:xfrm>
            <a:off x="6240016" y="639832"/>
            <a:ext cx="0" cy="5901194"/>
          </a:xfrm>
          <a:prstGeom prst="line">
            <a:avLst/>
          </a:prstGeom>
        </p:spPr>
        <p:style>
          <a:lnRef idx="1">
            <a:schemeClr val="accent1"/>
          </a:lnRef>
          <a:fillRef idx="0">
            <a:schemeClr val="accent1"/>
          </a:fillRef>
          <a:effectRef idx="0">
            <a:schemeClr val="accent1"/>
          </a:effectRef>
          <a:fontRef idx="minor">
            <a:schemeClr val="tx1"/>
          </a:fontRef>
        </p:style>
      </p:cxnSp>
      <p:sp>
        <p:nvSpPr>
          <p:cNvPr id="9228" name="Szövegdoboz 12"/>
          <p:cNvSpPr txBox="1">
            <a:spLocks noChangeArrowheads="1"/>
          </p:cNvSpPr>
          <p:nvPr/>
        </p:nvSpPr>
        <p:spPr bwMode="auto">
          <a:xfrm>
            <a:off x="6369634" y="423809"/>
            <a:ext cx="2087563"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dirty="0"/>
              <a:t>4. </a:t>
            </a:r>
            <a:br>
              <a:rPr lang="hu-HU" dirty="0"/>
            </a:br>
            <a:r>
              <a:rPr lang="hu-HU" dirty="0"/>
              <a:t>Redundancia csökkentése</a:t>
            </a:r>
          </a:p>
        </p:txBody>
      </p:sp>
      <p:sp>
        <p:nvSpPr>
          <p:cNvPr id="19" name="Szövegdoboz 18"/>
          <p:cNvSpPr txBox="1"/>
          <p:nvPr/>
        </p:nvSpPr>
        <p:spPr>
          <a:xfrm>
            <a:off x="6370550" y="1400578"/>
            <a:ext cx="2086646" cy="3323987"/>
          </a:xfrm>
          <a:prstGeom prst="rect">
            <a:avLst/>
          </a:prstGeom>
          <a:noFill/>
        </p:spPr>
        <p:txBody>
          <a:bodyPr wrap="square" rtlCol="0">
            <a:spAutoFit/>
          </a:bodyPr>
          <a:lstStyle/>
          <a:p>
            <a:r>
              <a:rPr lang="hu-HU" sz="1400" b="1" dirty="0">
                <a:solidFill>
                  <a:srgbClr val="0070C0"/>
                </a:solidFill>
              </a:rPr>
              <a:t>Többértékű</a:t>
            </a:r>
            <a:r>
              <a:rPr lang="hu-HU" sz="1400" dirty="0"/>
              <a:t>, vagy </a:t>
            </a:r>
            <a:r>
              <a:rPr lang="hu-HU" sz="1400" b="1" dirty="0">
                <a:solidFill>
                  <a:srgbClr val="0070C0"/>
                </a:solidFill>
              </a:rPr>
              <a:t>ismétlődő</a:t>
            </a:r>
            <a:r>
              <a:rPr lang="hu-HU" sz="1400" dirty="0"/>
              <a:t> értékű mezőket</a:t>
            </a:r>
            <a:br>
              <a:rPr lang="hu-HU" sz="1400" dirty="0"/>
            </a:br>
            <a:r>
              <a:rPr lang="hu-HU" sz="1400" dirty="0"/>
              <a:t>…</a:t>
            </a:r>
          </a:p>
          <a:p>
            <a:r>
              <a:rPr lang="hu-HU" sz="1400" b="1" dirty="0">
                <a:solidFill>
                  <a:srgbClr val="0070C0"/>
                </a:solidFill>
              </a:rPr>
              <a:t>új</a:t>
            </a:r>
            <a:r>
              <a:rPr lang="hu-HU" sz="1400" dirty="0"/>
              <a:t> </a:t>
            </a:r>
            <a:r>
              <a:rPr lang="hu-HU" sz="1400" b="1" dirty="0">
                <a:solidFill>
                  <a:srgbClr val="0070C0"/>
                </a:solidFill>
              </a:rPr>
              <a:t>táblába</a:t>
            </a:r>
            <a:r>
              <a:rPr lang="hu-HU" sz="1400" dirty="0"/>
              <a:t> tesszük (dekompozíció)</a:t>
            </a:r>
          </a:p>
          <a:p>
            <a:r>
              <a:rPr lang="hu-HU" sz="1400" dirty="0"/>
              <a:t>…</a:t>
            </a:r>
            <a:br>
              <a:rPr lang="hu-HU" sz="1400" dirty="0"/>
            </a:br>
            <a:r>
              <a:rPr lang="hu-HU" sz="1400" b="1" dirty="0">
                <a:solidFill>
                  <a:srgbClr val="0070C0"/>
                </a:solidFill>
              </a:rPr>
              <a:t>viszünk minden</a:t>
            </a:r>
            <a:r>
              <a:rPr lang="hu-HU" sz="1400" dirty="0"/>
              <a:t> olyan </a:t>
            </a:r>
            <a:r>
              <a:rPr lang="hu-HU" sz="1400" b="1" dirty="0">
                <a:solidFill>
                  <a:srgbClr val="0070C0"/>
                </a:solidFill>
              </a:rPr>
              <a:t>mezőt</a:t>
            </a:r>
            <a:r>
              <a:rPr lang="hu-HU" sz="1400" dirty="0"/>
              <a:t>, ami az </a:t>
            </a:r>
            <a:r>
              <a:rPr lang="hu-HU" sz="1400" b="1" dirty="0">
                <a:solidFill>
                  <a:srgbClr val="0070C0"/>
                </a:solidFill>
              </a:rPr>
              <a:t>új</a:t>
            </a:r>
            <a:r>
              <a:rPr lang="hu-HU" sz="1400" dirty="0"/>
              <a:t> </a:t>
            </a:r>
            <a:r>
              <a:rPr lang="hu-HU" sz="1400" b="1" dirty="0">
                <a:solidFill>
                  <a:srgbClr val="0070C0"/>
                </a:solidFill>
              </a:rPr>
              <a:t>egyedtípust</a:t>
            </a:r>
            <a:r>
              <a:rPr lang="hu-HU" sz="1400" dirty="0"/>
              <a:t> jellemzi.</a:t>
            </a:r>
          </a:p>
          <a:p>
            <a:endParaRPr lang="hu-HU" sz="1400" dirty="0"/>
          </a:p>
          <a:p>
            <a:r>
              <a:rPr lang="hu-HU" sz="1400" b="1" dirty="0">
                <a:solidFill>
                  <a:srgbClr val="0070C0"/>
                </a:solidFill>
                <a:hlinkClick r:id="rId3" action="ppaction://hlinksldjump"/>
              </a:rPr>
              <a:t>Ismétlődő</a:t>
            </a:r>
            <a:r>
              <a:rPr lang="hu-HU" sz="1400" dirty="0">
                <a:hlinkClick r:id="rId3" action="ppaction://hlinksldjump"/>
              </a:rPr>
              <a:t> értékű </a:t>
            </a:r>
            <a:r>
              <a:rPr lang="hu-HU" sz="1400" b="1" dirty="0">
                <a:solidFill>
                  <a:srgbClr val="0070C0"/>
                </a:solidFill>
                <a:hlinkClick r:id="rId3" action="ppaction://hlinksldjump"/>
              </a:rPr>
              <a:t>számmezők</a:t>
            </a:r>
            <a:r>
              <a:rPr lang="hu-HU" sz="1400" dirty="0">
                <a:hlinkClick r:id="rId3" action="ppaction://hlinksldjump"/>
              </a:rPr>
              <a:t> csak akkor, </a:t>
            </a:r>
            <a:r>
              <a:rPr lang="hu-HU" sz="1400" b="1" dirty="0">
                <a:solidFill>
                  <a:srgbClr val="0070C0"/>
                </a:solidFill>
                <a:hlinkClick r:id="rId3" action="ppaction://hlinksldjump"/>
              </a:rPr>
              <a:t>ha</a:t>
            </a:r>
            <a:r>
              <a:rPr lang="hu-HU" sz="1400" dirty="0">
                <a:hlinkClick r:id="rId3" action="ppaction://hlinksldjump"/>
              </a:rPr>
              <a:t> </a:t>
            </a:r>
            <a:r>
              <a:rPr lang="hu-HU" sz="1400" b="1" dirty="0">
                <a:solidFill>
                  <a:srgbClr val="0070C0"/>
                </a:solidFill>
                <a:hlinkClick r:id="rId3" action="ppaction://hlinksldjump"/>
              </a:rPr>
              <a:t>több</a:t>
            </a:r>
            <a:r>
              <a:rPr lang="hu-HU" sz="1400" dirty="0">
                <a:hlinkClick r:id="rId3" action="ppaction://hlinksldjump"/>
              </a:rPr>
              <a:t> </a:t>
            </a:r>
            <a:r>
              <a:rPr lang="hu-HU" sz="1400" b="1" dirty="0">
                <a:solidFill>
                  <a:srgbClr val="0070C0"/>
                </a:solidFill>
                <a:hlinkClick r:id="rId3" action="ppaction://hlinksldjump"/>
              </a:rPr>
              <a:t>mező</a:t>
            </a:r>
            <a:r>
              <a:rPr lang="hu-HU" sz="1400" dirty="0">
                <a:hlinkClick r:id="rId3" action="ppaction://hlinksldjump"/>
              </a:rPr>
              <a:t> </a:t>
            </a:r>
            <a:r>
              <a:rPr lang="hu-HU" sz="1400" b="1" dirty="0">
                <a:solidFill>
                  <a:srgbClr val="0070C0"/>
                </a:solidFill>
                <a:hlinkClick r:id="rId3" action="ppaction://hlinksldjump"/>
              </a:rPr>
              <a:t>is</a:t>
            </a:r>
            <a:r>
              <a:rPr lang="hu-HU" sz="1400" dirty="0">
                <a:hlinkClick r:id="rId3" action="ppaction://hlinksldjump"/>
              </a:rPr>
              <a:t> az új táblába kerülne.</a:t>
            </a:r>
            <a:endParaRPr lang="hu-HU" sz="1400" dirty="0"/>
          </a:p>
        </p:txBody>
      </p:sp>
      <p:grpSp>
        <p:nvGrpSpPr>
          <p:cNvPr id="9219" name="ReduCsökk"/>
          <p:cNvGrpSpPr/>
          <p:nvPr/>
        </p:nvGrpSpPr>
        <p:grpSpPr>
          <a:xfrm>
            <a:off x="6370104" y="4725144"/>
            <a:ext cx="2215592" cy="2055401"/>
            <a:chOff x="4846104" y="4725144"/>
            <a:chExt cx="2215592" cy="2055401"/>
          </a:xfrm>
        </p:grpSpPr>
        <p:sp>
          <p:nvSpPr>
            <p:cNvPr id="25" name="Szövegdoboz 24"/>
            <p:cNvSpPr txBox="1"/>
            <p:nvPr/>
          </p:nvSpPr>
          <p:spPr>
            <a:xfrm>
              <a:off x="4846104" y="4749220"/>
              <a:ext cx="1193552" cy="2031325"/>
            </a:xfrm>
            <a:prstGeom prst="rect">
              <a:avLst/>
            </a:prstGeom>
            <a:noFill/>
          </p:spPr>
          <p:txBody>
            <a:bodyPr wrap="square" rtlCol="0">
              <a:spAutoFit/>
            </a:bodyPr>
            <a:lstStyle/>
            <a:p>
              <a:r>
                <a:rPr lang="hu-HU" sz="1400" b="1" u="sng" dirty="0" err="1">
                  <a:solidFill>
                    <a:srgbClr val="0070C0"/>
                  </a:solidFill>
                </a:rPr>
                <a:t>Kolcsonzes</a:t>
              </a:r>
              <a:endParaRPr lang="hu-HU" sz="1400" b="1" u="sng" noProof="1">
                <a:solidFill>
                  <a:srgbClr val="0070C0"/>
                </a:solidFill>
              </a:endParaRPr>
            </a:p>
            <a:p>
              <a:r>
                <a:rPr lang="hu-HU" sz="1400" b="1" u="sng" noProof="1">
                  <a:solidFill>
                    <a:srgbClr val="FF0000"/>
                  </a:solidFill>
                </a:rPr>
                <a:t>K_Kod</a:t>
              </a:r>
            </a:p>
            <a:p>
              <a:r>
                <a:rPr lang="hu-HU" sz="1400" noProof="1">
                  <a:solidFill>
                    <a:srgbClr val="0070C0"/>
                  </a:solidFill>
                </a:rPr>
                <a:t>K_KiDat</a:t>
              </a:r>
            </a:p>
            <a:p>
              <a:r>
                <a:rPr lang="hu-HU" sz="1400" noProof="1">
                  <a:solidFill>
                    <a:srgbClr val="0070C0"/>
                  </a:solidFill>
                </a:rPr>
                <a:t>K_VisszaDat</a:t>
              </a:r>
            </a:p>
            <a:p>
              <a:r>
                <a:rPr lang="hu-HU" sz="1400" noProof="1">
                  <a:solidFill>
                    <a:srgbClr val="0070C0"/>
                  </a:solidFill>
                </a:rPr>
                <a:t>K_Nev</a:t>
              </a:r>
            </a:p>
            <a:p>
              <a:r>
                <a:rPr lang="hu-HU" sz="1400" strike="sngStrike" noProof="1">
                  <a:solidFill>
                    <a:srgbClr val="0070C0"/>
                  </a:solidFill>
                </a:rPr>
                <a:t>K_IRSZ</a:t>
              </a:r>
            </a:p>
            <a:p>
              <a:r>
                <a:rPr lang="hu-HU" sz="1400" strike="sngStrike" noProof="1">
                  <a:solidFill>
                    <a:srgbClr val="0070C0"/>
                  </a:solidFill>
                </a:rPr>
                <a:t>-K_Varos</a:t>
              </a:r>
            </a:p>
            <a:p>
              <a:r>
                <a:rPr lang="hu-HU" sz="1400" strike="sngStrike" noProof="1">
                  <a:solidFill>
                    <a:srgbClr val="0070C0"/>
                  </a:solidFill>
                </a:rPr>
                <a:t>-K_Megye</a:t>
              </a:r>
            </a:p>
            <a:p>
              <a:r>
                <a:rPr lang="hu-HU" sz="1400" noProof="1">
                  <a:solidFill>
                    <a:srgbClr val="0070C0"/>
                  </a:solidFill>
                </a:rPr>
                <a:t>…</a:t>
              </a:r>
            </a:p>
          </p:txBody>
        </p:sp>
        <p:sp>
          <p:nvSpPr>
            <p:cNvPr id="26" name="Szövegdoboz 25"/>
            <p:cNvSpPr txBox="1"/>
            <p:nvPr/>
          </p:nvSpPr>
          <p:spPr>
            <a:xfrm>
              <a:off x="5868144" y="4725144"/>
              <a:ext cx="1193552" cy="1384995"/>
            </a:xfrm>
            <a:prstGeom prst="rect">
              <a:avLst/>
            </a:prstGeom>
            <a:noFill/>
          </p:spPr>
          <p:txBody>
            <a:bodyPr wrap="square" rtlCol="0">
              <a:spAutoFit/>
            </a:bodyPr>
            <a:lstStyle/>
            <a:p>
              <a:r>
                <a:rPr lang="hu-HU" sz="1400" b="1" u="sng" noProof="1">
                  <a:solidFill>
                    <a:srgbClr val="0070C0"/>
                  </a:solidFill>
                </a:rPr>
                <a:t>Telepules</a:t>
              </a:r>
            </a:p>
            <a:p>
              <a:r>
                <a:rPr lang="hu-HU" sz="1400" b="1" u="sng" noProof="1">
                  <a:solidFill>
                    <a:srgbClr val="FF0000"/>
                  </a:solidFill>
                </a:rPr>
                <a:t>T_Az</a:t>
              </a:r>
            </a:p>
            <a:p>
              <a:r>
                <a:rPr lang="hu-HU" sz="1400" noProof="1">
                  <a:solidFill>
                    <a:srgbClr val="0070C0"/>
                  </a:solidFill>
                </a:rPr>
                <a:t>T_IRSZ</a:t>
              </a:r>
            </a:p>
            <a:p>
              <a:r>
                <a:rPr lang="hu-HU" sz="1400" noProof="1">
                  <a:solidFill>
                    <a:srgbClr val="0070C0"/>
                  </a:solidFill>
                </a:rPr>
                <a:t>T_Nev</a:t>
              </a:r>
              <a:endParaRPr lang="en-US" sz="1400" noProof="1">
                <a:solidFill>
                  <a:srgbClr val="0070C0"/>
                </a:solidFill>
              </a:endParaRPr>
            </a:p>
            <a:p>
              <a:r>
                <a:rPr lang="hu-HU" sz="1400" noProof="1">
                  <a:solidFill>
                    <a:srgbClr val="0070C0"/>
                  </a:solidFill>
                </a:rPr>
                <a:t>T_Megye</a:t>
              </a:r>
            </a:p>
            <a:p>
              <a:r>
                <a:rPr lang="hu-HU" sz="1400" noProof="1">
                  <a:solidFill>
                    <a:srgbClr val="0070C0"/>
                  </a:solidFill>
                </a:rPr>
                <a:t>…</a:t>
              </a:r>
            </a:p>
          </p:txBody>
        </p:sp>
      </p:grpSp>
      <p:cxnSp>
        <p:nvCxnSpPr>
          <p:cNvPr id="33" name="Egyenes összekötő 32"/>
          <p:cNvCxnSpPr/>
          <p:nvPr/>
        </p:nvCxnSpPr>
        <p:spPr>
          <a:xfrm>
            <a:off x="8544272" y="639832"/>
            <a:ext cx="0" cy="5901194"/>
          </a:xfrm>
          <a:prstGeom prst="line">
            <a:avLst/>
          </a:prstGeom>
        </p:spPr>
        <p:style>
          <a:lnRef idx="1">
            <a:schemeClr val="accent1"/>
          </a:lnRef>
          <a:fillRef idx="0">
            <a:schemeClr val="accent1"/>
          </a:fillRef>
          <a:effectRef idx="0">
            <a:schemeClr val="accent1"/>
          </a:effectRef>
          <a:fontRef idx="minor">
            <a:schemeClr val="tx1"/>
          </a:fontRef>
        </p:style>
      </p:cxnSp>
      <p:sp>
        <p:nvSpPr>
          <p:cNvPr id="9230" name="Szövegdoboz 14"/>
          <p:cNvSpPr txBox="1">
            <a:spLocks noChangeArrowheads="1"/>
          </p:cNvSpPr>
          <p:nvPr/>
        </p:nvSpPr>
        <p:spPr bwMode="auto">
          <a:xfrm>
            <a:off x="8666411" y="423809"/>
            <a:ext cx="1908175"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dirty="0"/>
              <a:t>5. </a:t>
            </a:r>
            <a:br>
              <a:rPr lang="hu-HU" dirty="0"/>
            </a:br>
            <a:r>
              <a:rPr lang="hu-HU" dirty="0"/>
              <a:t>Kapcsolatok kialakítása</a:t>
            </a:r>
          </a:p>
        </p:txBody>
      </p:sp>
      <p:sp>
        <p:nvSpPr>
          <p:cNvPr id="20" name="Szövegdoboz 19"/>
          <p:cNvSpPr txBox="1"/>
          <p:nvPr/>
        </p:nvSpPr>
        <p:spPr>
          <a:xfrm>
            <a:off x="8666411" y="1400577"/>
            <a:ext cx="1908175" cy="1600438"/>
          </a:xfrm>
          <a:prstGeom prst="rect">
            <a:avLst/>
          </a:prstGeom>
          <a:noFill/>
        </p:spPr>
        <p:txBody>
          <a:bodyPr wrap="square" rtlCol="0">
            <a:spAutoFit/>
          </a:bodyPr>
          <a:lstStyle/>
          <a:p>
            <a:r>
              <a:rPr lang="hu-HU" sz="1400" b="1" dirty="0">
                <a:solidFill>
                  <a:srgbClr val="0070C0"/>
                </a:solidFill>
              </a:rPr>
              <a:t>Idegen</a:t>
            </a:r>
            <a:r>
              <a:rPr lang="hu-HU" sz="1400" dirty="0">
                <a:solidFill>
                  <a:srgbClr val="0070C0"/>
                </a:solidFill>
              </a:rPr>
              <a:t> </a:t>
            </a:r>
            <a:r>
              <a:rPr lang="hu-HU" sz="1400" dirty="0"/>
              <a:t>kulcsokkal.</a:t>
            </a:r>
          </a:p>
          <a:p>
            <a:r>
              <a:rPr lang="hu-HU" sz="1400" dirty="0"/>
              <a:t>1:</a:t>
            </a:r>
            <a:r>
              <a:rPr lang="hu-HU" sz="1400" dirty="0" err="1"/>
              <a:t>1</a:t>
            </a:r>
            <a:r>
              <a:rPr lang="hu-HU" sz="1400" dirty="0"/>
              <a:t> …</a:t>
            </a:r>
          </a:p>
          <a:p>
            <a:r>
              <a:rPr lang="hu-HU" sz="1400" dirty="0"/>
              <a:t>1:N…</a:t>
            </a:r>
          </a:p>
          <a:p>
            <a:r>
              <a:rPr lang="hu-HU" sz="1400" dirty="0"/>
              <a:t>N:M…</a:t>
            </a:r>
          </a:p>
          <a:p>
            <a:endParaRPr lang="hu-HU" sz="1400" dirty="0"/>
          </a:p>
          <a:p>
            <a:r>
              <a:rPr lang="hu-HU" sz="1400" dirty="0"/>
              <a:t>Jelöljük a kapcsolatot</a:t>
            </a:r>
            <a:br>
              <a:rPr lang="hu-HU" sz="1400" dirty="0"/>
            </a:br>
            <a:r>
              <a:rPr lang="hu-HU" sz="1400" dirty="0"/>
              <a:t>… számosságot!</a:t>
            </a:r>
          </a:p>
        </p:txBody>
      </p:sp>
      <p:grpSp>
        <p:nvGrpSpPr>
          <p:cNvPr id="9221" name="Csoportba foglalás 9220"/>
          <p:cNvGrpSpPr/>
          <p:nvPr/>
        </p:nvGrpSpPr>
        <p:grpSpPr>
          <a:xfrm>
            <a:off x="8574856" y="4700489"/>
            <a:ext cx="2417688" cy="2246769"/>
            <a:chOff x="7050856" y="4700488"/>
            <a:chExt cx="2417688" cy="2246769"/>
          </a:xfrm>
        </p:grpSpPr>
        <p:sp>
          <p:nvSpPr>
            <p:cNvPr id="27" name="Szövegdoboz 26"/>
            <p:cNvSpPr txBox="1"/>
            <p:nvPr/>
          </p:nvSpPr>
          <p:spPr>
            <a:xfrm>
              <a:off x="7050856" y="4700488"/>
              <a:ext cx="1193552" cy="2246769"/>
            </a:xfrm>
            <a:prstGeom prst="rect">
              <a:avLst/>
            </a:prstGeom>
            <a:noFill/>
          </p:spPr>
          <p:txBody>
            <a:bodyPr wrap="square" rtlCol="0">
              <a:spAutoFit/>
            </a:bodyPr>
            <a:lstStyle/>
            <a:p>
              <a:r>
                <a:rPr lang="hu-HU" sz="1400" b="1" u="sng" noProof="1">
                  <a:solidFill>
                    <a:srgbClr val="0070C0"/>
                  </a:solidFill>
                </a:rPr>
                <a:t>Kolcsonzes</a:t>
              </a:r>
            </a:p>
            <a:p>
              <a:r>
                <a:rPr lang="hu-HU" sz="1400" b="1" u="sng" noProof="1">
                  <a:solidFill>
                    <a:srgbClr val="FF0000"/>
                  </a:solidFill>
                </a:rPr>
                <a:t>K_Kod</a:t>
              </a:r>
            </a:p>
            <a:p>
              <a:r>
                <a:rPr lang="hu-HU" sz="1400" noProof="1">
                  <a:solidFill>
                    <a:srgbClr val="0070C0"/>
                  </a:solidFill>
                </a:rPr>
                <a:t>K_KiDat</a:t>
              </a:r>
            </a:p>
            <a:p>
              <a:r>
                <a:rPr lang="hu-HU" sz="1400" noProof="1">
                  <a:solidFill>
                    <a:srgbClr val="0070C0"/>
                  </a:solidFill>
                </a:rPr>
                <a:t>K_VisszaDat</a:t>
              </a:r>
            </a:p>
            <a:p>
              <a:r>
                <a:rPr lang="hu-HU" sz="1400" noProof="1">
                  <a:solidFill>
                    <a:srgbClr val="0070C0"/>
                  </a:solidFill>
                </a:rPr>
                <a:t>K_Nev</a:t>
              </a:r>
            </a:p>
            <a:p>
              <a:r>
                <a:rPr lang="hu-HU" sz="1400" strike="sngStrike" noProof="1">
                  <a:solidFill>
                    <a:srgbClr val="0070C0"/>
                  </a:solidFill>
                </a:rPr>
                <a:t>K_IRSZ</a:t>
              </a:r>
            </a:p>
            <a:p>
              <a:r>
                <a:rPr lang="hu-HU" sz="1400" strike="sngStrike" noProof="1">
                  <a:solidFill>
                    <a:srgbClr val="0070C0"/>
                  </a:solidFill>
                </a:rPr>
                <a:t>-K_Varos</a:t>
              </a:r>
            </a:p>
            <a:p>
              <a:r>
                <a:rPr lang="hu-HU" sz="1400" strike="sngStrike" noProof="1">
                  <a:solidFill>
                    <a:srgbClr val="0070C0"/>
                  </a:solidFill>
                </a:rPr>
                <a:t>-K_Megye</a:t>
              </a:r>
            </a:p>
            <a:p>
              <a:r>
                <a:rPr lang="hu-HU" sz="1400" b="1" u="sng" noProof="1">
                  <a:solidFill>
                    <a:srgbClr val="00B050"/>
                  </a:solidFill>
                </a:rPr>
                <a:t>LakHely</a:t>
              </a:r>
            </a:p>
            <a:p>
              <a:r>
                <a:rPr lang="hu-HU" sz="1400" noProof="1">
                  <a:solidFill>
                    <a:srgbClr val="0070C0"/>
                  </a:solidFill>
                </a:rPr>
                <a:t>…</a:t>
              </a:r>
            </a:p>
          </p:txBody>
        </p:sp>
        <p:sp>
          <p:nvSpPr>
            <p:cNvPr id="28" name="Szövegdoboz 27"/>
            <p:cNvSpPr txBox="1"/>
            <p:nvPr/>
          </p:nvSpPr>
          <p:spPr>
            <a:xfrm>
              <a:off x="8274992" y="4700488"/>
              <a:ext cx="1193552" cy="1384995"/>
            </a:xfrm>
            <a:prstGeom prst="rect">
              <a:avLst/>
            </a:prstGeom>
            <a:noFill/>
          </p:spPr>
          <p:txBody>
            <a:bodyPr wrap="square" rtlCol="0">
              <a:spAutoFit/>
            </a:bodyPr>
            <a:lstStyle/>
            <a:p>
              <a:r>
                <a:rPr lang="hu-HU" sz="1400" b="1" u="sng" noProof="1">
                  <a:solidFill>
                    <a:srgbClr val="0070C0"/>
                  </a:solidFill>
                </a:rPr>
                <a:t>Telepules</a:t>
              </a:r>
            </a:p>
            <a:p>
              <a:r>
                <a:rPr lang="hu-HU" sz="1400" b="1" u="sng" noProof="1">
                  <a:solidFill>
                    <a:srgbClr val="FF0000"/>
                  </a:solidFill>
                </a:rPr>
                <a:t>T_Az</a:t>
              </a:r>
            </a:p>
            <a:p>
              <a:r>
                <a:rPr lang="hu-HU" sz="1400" noProof="1">
                  <a:solidFill>
                    <a:srgbClr val="0070C0"/>
                  </a:solidFill>
                </a:rPr>
                <a:t>T_IRSZ</a:t>
              </a:r>
            </a:p>
            <a:p>
              <a:r>
                <a:rPr lang="hu-HU" sz="1400" noProof="1">
                  <a:solidFill>
                    <a:srgbClr val="0070C0"/>
                  </a:solidFill>
                </a:rPr>
                <a:t>T_Nev</a:t>
              </a:r>
              <a:endParaRPr lang="en-US" sz="1400" noProof="1">
                <a:solidFill>
                  <a:srgbClr val="0070C0"/>
                </a:solidFill>
              </a:endParaRPr>
            </a:p>
            <a:p>
              <a:r>
                <a:rPr lang="hu-HU" sz="1400" noProof="1">
                  <a:solidFill>
                    <a:srgbClr val="0070C0"/>
                  </a:solidFill>
                </a:rPr>
                <a:t>T_Megye</a:t>
              </a:r>
            </a:p>
            <a:p>
              <a:r>
                <a:rPr lang="hu-HU" sz="1400" noProof="1">
                  <a:solidFill>
                    <a:srgbClr val="0070C0"/>
                  </a:solidFill>
                </a:rPr>
                <a:t>…</a:t>
              </a:r>
            </a:p>
          </p:txBody>
        </p:sp>
        <p:sp>
          <p:nvSpPr>
            <p:cNvPr id="11" name="Szabadkézi sokszög 10"/>
            <p:cNvSpPr/>
            <p:nvPr/>
          </p:nvSpPr>
          <p:spPr>
            <a:xfrm>
              <a:off x="7839828" y="5027164"/>
              <a:ext cx="548595" cy="1538736"/>
            </a:xfrm>
            <a:custGeom>
              <a:avLst/>
              <a:gdLst>
                <a:gd name="connsiteX0" fmla="*/ 558800 w 558800"/>
                <a:gd name="connsiteY0" fmla="*/ 2036 h 1538736"/>
                <a:gd name="connsiteX1" fmla="*/ 393700 w 558800"/>
                <a:gd name="connsiteY1" fmla="*/ 129036 h 1538736"/>
                <a:gd name="connsiteX2" fmla="*/ 406400 w 558800"/>
                <a:gd name="connsiteY2" fmla="*/ 827536 h 1538736"/>
                <a:gd name="connsiteX3" fmla="*/ 457200 w 558800"/>
                <a:gd name="connsiteY3" fmla="*/ 1399036 h 1538736"/>
                <a:gd name="connsiteX4" fmla="*/ 0 w 558800"/>
                <a:gd name="connsiteY4" fmla="*/ 1538736 h 153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0" h="1538736">
                  <a:moveTo>
                    <a:pt x="558800" y="2036"/>
                  </a:moveTo>
                  <a:cubicBezTo>
                    <a:pt x="488950" y="-3256"/>
                    <a:pt x="419100" y="-8547"/>
                    <a:pt x="393700" y="129036"/>
                  </a:cubicBezTo>
                  <a:cubicBezTo>
                    <a:pt x="368300" y="266619"/>
                    <a:pt x="395817" y="615869"/>
                    <a:pt x="406400" y="827536"/>
                  </a:cubicBezTo>
                  <a:cubicBezTo>
                    <a:pt x="416983" y="1039203"/>
                    <a:pt x="524933" y="1280503"/>
                    <a:pt x="457200" y="1399036"/>
                  </a:cubicBezTo>
                  <a:cubicBezTo>
                    <a:pt x="389467" y="1517569"/>
                    <a:pt x="194733" y="1528152"/>
                    <a:pt x="0" y="15387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8042312" y="4728408"/>
              <a:ext cx="263214" cy="261610"/>
            </a:xfrm>
            <a:prstGeom prst="rect">
              <a:avLst/>
            </a:prstGeom>
            <a:noFill/>
          </p:spPr>
          <p:txBody>
            <a:bodyPr wrap="none" rtlCol="0">
              <a:spAutoFit/>
            </a:bodyPr>
            <a:lstStyle/>
            <a:p>
              <a:r>
                <a:rPr lang="hu-HU" sz="1100" b="1" dirty="0">
                  <a:solidFill>
                    <a:srgbClr val="00B050"/>
                  </a:solidFill>
                </a:rPr>
                <a:t>1</a:t>
              </a:r>
            </a:p>
          </p:txBody>
        </p:sp>
        <p:sp>
          <p:nvSpPr>
            <p:cNvPr id="37" name="Szövegdoboz 36"/>
            <p:cNvSpPr txBox="1"/>
            <p:nvPr/>
          </p:nvSpPr>
          <p:spPr>
            <a:xfrm>
              <a:off x="7696200" y="6596390"/>
              <a:ext cx="287258" cy="261610"/>
            </a:xfrm>
            <a:prstGeom prst="rect">
              <a:avLst/>
            </a:prstGeom>
            <a:noFill/>
          </p:spPr>
          <p:txBody>
            <a:bodyPr wrap="none" rtlCol="0">
              <a:spAutoFit/>
            </a:bodyPr>
            <a:lstStyle/>
            <a:p>
              <a:r>
                <a:rPr lang="hu-HU" sz="1100" b="1" dirty="0">
                  <a:solidFill>
                    <a:srgbClr val="00B050"/>
                  </a:solidFill>
                </a:rPr>
                <a:t>N</a:t>
              </a:r>
            </a:p>
          </p:txBody>
        </p:sp>
      </p:grpSp>
    </p:spTree>
    <p:extLst>
      <p:ext uri="{BB962C8B-B14F-4D97-AF65-F5344CB8AC3E}">
        <p14:creationId xmlns:p14="http://schemas.microsoft.com/office/powerpoint/2010/main" val="3456707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fade">
                                      <p:cBhvr>
                                        <p:cTn id="42" dur="500"/>
                                        <p:tgtEl>
                                          <p:spTgt spid="1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fade">
                                      <p:cBhvr>
                                        <p:cTn id="47" dur="500"/>
                                        <p:tgtEl>
                                          <p:spTgt spid="1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219"/>
                                        </p:tgtEl>
                                        <p:attrNameLst>
                                          <p:attrName>style.visibility</p:attrName>
                                        </p:attrNameLst>
                                      </p:cBhvr>
                                      <p:to>
                                        <p:strVal val="visible"/>
                                      </p:to>
                                    </p:set>
                                    <p:animEffect transition="in" filter="fade">
                                      <p:cBhvr>
                                        <p:cTn id="52" dur="500"/>
                                        <p:tgtEl>
                                          <p:spTgt spid="92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xEl>
                                              <p:pRg st="4" end="4"/>
                                            </p:txEl>
                                          </p:spTgt>
                                        </p:tgtEl>
                                        <p:attrNameLst>
                                          <p:attrName>style.visibility</p:attrName>
                                        </p:attrNameLst>
                                      </p:cBhvr>
                                      <p:to>
                                        <p:strVal val="visible"/>
                                      </p:to>
                                    </p:set>
                                    <p:animEffect transition="in" filter="fade">
                                      <p:cBhvr>
                                        <p:cTn id="57" dur="500"/>
                                        <p:tgtEl>
                                          <p:spTgt spid="1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221"/>
                                        </p:tgtEl>
                                        <p:attrNameLst>
                                          <p:attrName>style.visibility</p:attrName>
                                        </p:attrNameLst>
                                      </p:cBhvr>
                                      <p:to>
                                        <p:strVal val="visible"/>
                                      </p:to>
                                    </p:set>
                                    <p:animEffect transition="in" filter="fade">
                                      <p:cBhvr>
                                        <p:cTn id="6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17" grpId="0"/>
      <p:bldP spid="23" grpId="0"/>
      <p:bldP spid="18" grpId="0"/>
      <p:bldP spid="24" grpId="0"/>
      <p:bldP spid="19" grpId="0" uiExpand="1" build="p"/>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Ismétlődő értékű, szám mezők</a:t>
            </a:r>
          </a:p>
        </p:txBody>
      </p:sp>
      <p:sp>
        <p:nvSpPr>
          <p:cNvPr id="3" name="Tartalom helye 2"/>
          <p:cNvSpPr>
            <a:spLocks noGrp="1"/>
          </p:cNvSpPr>
          <p:nvPr>
            <p:ph idx="1"/>
          </p:nvPr>
        </p:nvSpPr>
        <p:spPr>
          <a:xfrm>
            <a:off x="1981200" y="5164220"/>
            <a:ext cx="8229600" cy="1748312"/>
          </a:xfrm>
        </p:spPr>
        <p:txBody>
          <a:bodyPr/>
          <a:lstStyle/>
          <a:p>
            <a:r>
              <a:rPr lang="hu-HU" b="1" dirty="0">
                <a:solidFill>
                  <a:srgbClr val="0070C0"/>
                </a:solidFill>
              </a:rPr>
              <a:t>Szám mező önálló új táblába </a:t>
            </a:r>
            <a:r>
              <a:rPr lang="hu-HU" dirty="0"/>
              <a:t>mozgatása nem csökkenti a redundanciát, de </a:t>
            </a:r>
            <a:r>
              <a:rPr lang="hu-HU" b="1" dirty="0">
                <a:solidFill>
                  <a:srgbClr val="0070C0"/>
                </a:solidFill>
              </a:rPr>
              <a:t>bonyolítja az adatbázist</a:t>
            </a:r>
            <a:r>
              <a:rPr lang="hu-HU" dirty="0"/>
              <a:t>…</a:t>
            </a:r>
          </a:p>
        </p:txBody>
      </p:sp>
      <p:sp>
        <p:nvSpPr>
          <p:cNvPr id="4" name="Szövegdoboz 3"/>
          <p:cNvSpPr txBox="1"/>
          <p:nvPr/>
        </p:nvSpPr>
        <p:spPr>
          <a:xfrm>
            <a:off x="2379691" y="2377858"/>
            <a:ext cx="1193552" cy="2031325"/>
          </a:xfrm>
          <a:prstGeom prst="rect">
            <a:avLst/>
          </a:prstGeom>
          <a:noFill/>
        </p:spPr>
        <p:txBody>
          <a:bodyPr wrap="square" rtlCol="0">
            <a:spAutoFit/>
          </a:bodyPr>
          <a:lstStyle/>
          <a:p>
            <a:r>
              <a:rPr lang="hu-HU" sz="1400" b="1" u="sng" noProof="1">
                <a:solidFill>
                  <a:srgbClr val="0070C0"/>
                </a:solidFill>
              </a:rPr>
              <a:t>Dolgozok</a:t>
            </a:r>
          </a:p>
          <a:p>
            <a:r>
              <a:rPr lang="hu-HU" sz="1400" b="1" noProof="1">
                <a:solidFill>
                  <a:srgbClr val="FF0000"/>
                </a:solidFill>
              </a:rPr>
              <a:t>D_Az</a:t>
            </a:r>
            <a:br>
              <a:rPr lang="hu-HU" sz="1400" b="1" noProof="1">
                <a:solidFill>
                  <a:srgbClr val="FF0000"/>
                </a:solidFill>
              </a:rPr>
            </a:br>
            <a:r>
              <a:rPr lang="hu-HU" sz="1400" noProof="1">
                <a:solidFill>
                  <a:srgbClr val="0070C0"/>
                </a:solidFill>
              </a:rPr>
              <a:t>D_SzemIg</a:t>
            </a:r>
            <a:endParaRPr lang="hu-HU" sz="1400" b="1" noProof="1">
              <a:solidFill>
                <a:srgbClr val="FF0000"/>
              </a:solidFill>
            </a:endParaRPr>
          </a:p>
          <a:p>
            <a:r>
              <a:rPr lang="hu-HU" sz="1400" noProof="1">
                <a:solidFill>
                  <a:srgbClr val="0070C0"/>
                </a:solidFill>
              </a:rPr>
              <a:t>D_Nev</a:t>
            </a:r>
          </a:p>
          <a:p>
            <a:r>
              <a:rPr lang="hu-HU" sz="1400" b="1" spc="100" noProof="1">
                <a:ln w="18000">
                  <a:solidFill>
                    <a:srgbClr val="00B0F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D_Fizet</a:t>
            </a:r>
          </a:p>
          <a:p>
            <a:r>
              <a:rPr lang="hu-HU" sz="1400" noProof="1">
                <a:solidFill>
                  <a:srgbClr val="0070C0"/>
                </a:solidFill>
              </a:rPr>
              <a:t>…</a:t>
            </a:r>
          </a:p>
          <a:p>
            <a:endParaRPr lang="hu-HU" sz="1400" noProof="1">
              <a:solidFill>
                <a:srgbClr val="0070C0"/>
              </a:solidFill>
            </a:endParaRPr>
          </a:p>
          <a:p>
            <a:endParaRPr lang="hu-HU" sz="1400" noProof="1">
              <a:solidFill>
                <a:srgbClr val="0070C0"/>
              </a:solidFill>
            </a:endParaRPr>
          </a:p>
          <a:p>
            <a:r>
              <a:rPr lang="hu-HU" sz="1400" noProof="1">
                <a:solidFill>
                  <a:srgbClr val="0070C0"/>
                </a:solidFill>
              </a:rPr>
              <a:t>…</a:t>
            </a:r>
          </a:p>
        </p:txBody>
      </p:sp>
      <p:grpSp>
        <p:nvGrpSpPr>
          <p:cNvPr id="14" name="Csoportba foglalás 13"/>
          <p:cNvGrpSpPr/>
          <p:nvPr/>
        </p:nvGrpSpPr>
        <p:grpSpPr>
          <a:xfrm>
            <a:off x="5204758" y="1595488"/>
            <a:ext cx="2575237" cy="1384995"/>
            <a:chOff x="4277533" y="1458828"/>
            <a:chExt cx="2575237" cy="1384995"/>
          </a:xfrm>
        </p:grpSpPr>
        <p:sp>
          <p:nvSpPr>
            <p:cNvPr id="6" name="Szövegdoboz 5"/>
            <p:cNvSpPr txBox="1"/>
            <p:nvPr/>
          </p:nvSpPr>
          <p:spPr>
            <a:xfrm>
              <a:off x="4277533" y="1458828"/>
              <a:ext cx="1193552" cy="1384995"/>
            </a:xfrm>
            <a:prstGeom prst="rect">
              <a:avLst/>
            </a:prstGeom>
            <a:noFill/>
          </p:spPr>
          <p:txBody>
            <a:bodyPr wrap="square" rtlCol="0">
              <a:spAutoFit/>
            </a:bodyPr>
            <a:lstStyle/>
            <a:p>
              <a:r>
                <a:rPr lang="hu-HU" sz="1400" b="1" u="sng" noProof="1">
                  <a:solidFill>
                    <a:srgbClr val="0070C0"/>
                  </a:solidFill>
                </a:rPr>
                <a:t>Dolgozok</a:t>
              </a:r>
            </a:p>
            <a:p>
              <a:r>
                <a:rPr lang="hu-HU" sz="1400" b="1" noProof="1">
                  <a:solidFill>
                    <a:srgbClr val="FF0000"/>
                  </a:solidFill>
                </a:rPr>
                <a:t>D_Az</a:t>
              </a:r>
              <a:br>
                <a:rPr lang="hu-HU" sz="1400" b="1" noProof="1">
                  <a:solidFill>
                    <a:srgbClr val="FF0000"/>
                  </a:solidFill>
                </a:rPr>
              </a:br>
              <a:r>
                <a:rPr lang="hu-HU" sz="1400" noProof="1">
                  <a:solidFill>
                    <a:srgbClr val="0070C0"/>
                  </a:solidFill>
                </a:rPr>
                <a:t>D_SzemIg</a:t>
              </a:r>
              <a:endParaRPr lang="hu-HU" sz="1400" b="1" noProof="1">
                <a:solidFill>
                  <a:srgbClr val="FF0000"/>
                </a:solidFill>
              </a:endParaRPr>
            </a:p>
            <a:p>
              <a:r>
                <a:rPr lang="hu-HU" sz="1400" noProof="1">
                  <a:solidFill>
                    <a:srgbClr val="0070C0"/>
                  </a:solidFill>
                </a:rPr>
                <a:t>D_Nev</a:t>
              </a:r>
            </a:p>
            <a:p>
              <a:r>
                <a:rPr lang="hu-HU" sz="1400" b="1" strike="sngStrike" spc="100" noProof="1">
                  <a:ln w="18000">
                    <a:solidFill>
                      <a:srgbClr val="00B0F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D_Fizet</a:t>
              </a:r>
            </a:p>
            <a:p>
              <a:r>
                <a:rPr lang="hu-HU" sz="1400" noProof="1">
                  <a:solidFill>
                    <a:srgbClr val="0070C0"/>
                  </a:solidFill>
                </a:rPr>
                <a:t>…</a:t>
              </a:r>
            </a:p>
          </p:txBody>
        </p:sp>
        <p:sp>
          <p:nvSpPr>
            <p:cNvPr id="7" name="Szövegdoboz 6"/>
            <p:cNvSpPr txBox="1"/>
            <p:nvPr/>
          </p:nvSpPr>
          <p:spPr>
            <a:xfrm>
              <a:off x="5659218" y="1458828"/>
              <a:ext cx="1193552" cy="954107"/>
            </a:xfrm>
            <a:prstGeom prst="rect">
              <a:avLst/>
            </a:prstGeom>
            <a:noFill/>
          </p:spPr>
          <p:txBody>
            <a:bodyPr wrap="square" rtlCol="0">
              <a:spAutoFit/>
            </a:bodyPr>
            <a:lstStyle/>
            <a:p>
              <a:r>
                <a:rPr lang="hu-HU" sz="1400" b="1" u="sng" noProof="1">
                  <a:solidFill>
                    <a:srgbClr val="0070C0"/>
                  </a:solidFill>
                </a:rPr>
                <a:t>Fizetesek</a:t>
              </a:r>
            </a:p>
            <a:p>
              <a:r>
                <a:rPr lang="hu-HU" sz="1400" b="1" noProof="1">
                  <a:solidFill>
                    <a:srgbClr val="FF0000"/>
                  </a:solidFill>
                </a:rPr>
                <a:t>F_Az</a:t>
              </a:r>
            </a:p>
            <a:p>
              <a:r>
                <a:rPr lang="hu-HU" sz="1400" noProof="1">
                  <a:solidFill>
                    <a:srgbClr val="0070C0"/>
                  </a:solidFill>
                </a:rPr>
                <a:t>F_Összeg</a:t>
              </a:r>
            </a:p>
            <a:p>
              <a:r>
                <a:rPr lang="hu-HU" sz="1400" noProof="1">
                  <a:solidFill>
                    <a:srgbClr val="0070C0"/>
                  </a:solidFill>
                </a:rPr>
                <a:t>…</a:t>
              </a:r>
              <a:endParaRPr lang="en-US" sz="1400" noProof="1">
                <a:solidFill>
                  <a:srgbClr val="0070C0"/>
                </a:solidFill>
              </a:endParaRPr>
            </a:p>
          </p:txBody>
        </p:sp>
      </p:grpSp>
      <p:grpSp>
        <p:nvGrpSpPr>
          <p:cNvPr id="13" name="Csoportba foglalás 12"/>
          <p:cNvGrpSpPr/>
          <p:nvPr/>
        </p:nvGrpSpPr>
        <p:grpSpPr>
          <a:xfrm>
            <a:off x="5695951" y="3595298"/>
            <a:ext cx="2575237" cy="1384995"/>
            <a:chOff x="4277533" y="2863551"/>
            <a:chExt cx="2575237" cy="1384995"/>
          </a:xfrm>
        </p:grpSpPr>
        <p:sp>
          <p:nvSpPr>
            <p:cNvPr id="8" name="Szövegdoboz 7"/>
            <p:cNvSpPr txBox="1"/>
            <p:nvPr/>
          </p:nvSpPr>
          <p:spPr>
            <a:xfrm>
              <a:off x="4277533" y="2863551"/>
              <a:ext cx="1193552" cy="1384995"/>
            </a:xfrm>
            <a:prstGeom prst="rect">
              <a:avLst/>
            </a:prstGeom>
            <a:noFill/>
          </p:spPr>
          <p:txBody>
            <a:bodyPr wrap="square" rtlCol="0">
              <a:spAutoFit/>
            </a:bodyPr>
            <a:lstStyle/>
            <a:p>
              <a:r>
                <a:rPr lang="hu-HU" sz="1400" b="1" u="sng" noProof="1">
                  <a:solidFill>
                    <a:srgbClr val="0070C0"/>
                  </a:solidFill>
                </a:rPr>
                <a:t>Dolgozok</a:t>
              </a:r>
            </a:p>
            <a:p>
              <a:r>
                <a:rPr lang="hu-HU" sz="1400" b="1" noProof="1">
                  <a:solidFill>
                    <a:srgbClr val="FF0000"/>
                  </a:solidFill>
                </a:rPr>
                <a:t>D_Az</a:t>
              </a:r>
              <a:br>
                <a:rPr lang="hu-HU" sz="1400" b="1" noProof="1">
                  <a:solidFill>
                    <a:srgbClr val="FF0000"/>
                  </a:solidFill>
                </a:rPr>
              </a:br>
              <a:r>
                <a:rPr lang="hu-HU" sz="1400" noProof="1">
                  <a:solidFill>
                    <a:srgbClr val="0070C0"/>
                  </a:solidFill>
                </a:rPr>
                <a:t>D_SzemIg</a:t>
              </a:r>
              <a:endParaRPr lang="hu-HU" sz="1400" b="1" noProof="1">
                <a:solidFill>
                  <a:srgbClr val="FF0000"/>
                </a:solidFill>
              </a:endParaRPr>
            </a:p>
            <a:p>
              <a:r>
                <a:rPr lang="hu-HU" sz="1400" noProof="1">
                  <a:solidFill>
                    <a:srgbClr val="0070C0"/>
                  </a:solidFill>
                </a:rPr>
                <a:t>D_Nev</a:t>
              </a:r>
            </a:p>
            <a:p>
              <a:r>
                <a:rPr lang="hu-HU" sz="1400" noProof="1">
                  <a:ln w="0"/>
                  <a:solidFill>
                    <a:srgbClr val="00B050"/>
                  </a:solidFill>
                  <a:effectLst>
                    <a:outerShdw blurRad="38100" dist="19050" dir="2700000" algn="tl" rotWithShape="0">
                      <a:schemeClr val="dk1">
                        <a:alpha val="40000"/>
                      </a:schemeClr>
                    </a:outerShdw>
                  </a:effectLst>
                </a:rPr>
                <a:t>Fizetese</a:t>
              </a:r>
            </a:p>
            <a:p>
              <a:r>
                <a:rPr lang="hu-HU" sz="1400" noProof="1">
                  <a:solidFill>
                    <a:srgbClr val="0070C0"/>
                  </a:solidFill>
                </a:rPr>
                <a:t>…</a:t>
              </a:r>
            </a:p>
          </p:txBody>
        </p:sp>
        <p:sp>
          <p:nvSpPr>
            <p:cNvPr id="9" name="Szövegdoboz 8"/>
            <p:cNvSpPr txBox="1"/>
            <p:nvPr/>
          </p:nvSpPr>
          <p:spPr>
            <a:xfrm>
              <a:off x="5659218" y="2863551"/>
              <a:ext cx="1193552" cy="954107"/>
            </a:xfrm>
            <a:prstGeom prst="rect">
              <a:avLst/>
            </a:prstGeom>
            <a:noFill/>
          </p:spPr>
          <p:txBody>
            <a:bodyPr wrap="square" rtlCol="0">
              <a:spAutoFit/>
            </a:bodyPr>
            <a:lstStyle/>
            <a:p>
              <a:r>
                <a:rPr lang="hu-HU" sz="1400" b="1" u="sng" noProof="1">
                  <a:solidFill>
                    <a:srgbClr val="0070C0"/>
                  </a:solidFill>
                </a:rPr>
                <a:t>Fizetesek</a:t>
              </a:r>
            </a:p>
            <a:p>
              <a:r>
                <a:rPr lang="hu-HU" sz="1400" b="1" noProof="1">
                  <a:solidFill>
                    <a:srgbClr val="FF0000"/>
                  </a:solidFill>
                </a:rPr>
                <a:t>F_Az</a:t>
              </a:r>
            </a:p>
            <a:p>
              <a:r>
                <a:rPr lang="hu-HU" sz="1400" noProof="1">
                  <a:solidFill>
                    <a:srgbClr val="0070C0"/>
                  </a:solidFill>
                </a:rPr>
                <a:t>F_Összeg</a:t>
              </a:r>
            </a:p>
            <a:p>
              <a:r>
                <a:rPr lang="hu-HU" sz="1400" noProof="1">
                  <a:solidFill>
                    <a:srgbClr val="0070C0"/>
                  </a:solidFill>
                </a:rPr>
                <a:t>…</a:t>
              </a:r>
              <a:endParaRPr lang="en-US" sz="1400" noProof="1">
                <a:solidFill>
                  <a:srgbClr val="0070C0"/>
                </a:solidFill>
              </a:endParaRPr>
            </a:p>
          </p:txBody>
        </p:sp>
        <p:sp>
          <p:nvSpPr>
            <p:cNvPr id="10" name="Szabadkézi sokszög 9"/>
            <p:cNvSpPr/>
            <p:nvPr/>
          </p:nvSpPr>
          <p:spPr>
            <a:xfrm>
              <a:off x="5076825" y="3228213"/>
              <a:ext cx="552450" cy="638937"/>
            </a:xfrm>
            <a:custGeom>
              <a:avLst/>
              <a:gdLst>
                <a:gd name="connsiteX0" fmla="*/ 552450 w 552450"/>
                <a:gd name="connsiteY0" fmla="*/ 762 h 638937"/>
                <a:gd name="connsiteX1" fmla="*/ 400050 w 552450"/>
                <a:gd name="connsiteY1" fmla="*/ 86487 h 638937"/>
                <a:gd name="connsiteX2" fmla="*/ 381000 w 552450"/>
                <a:gd name="connsiteY2" fmla="*/ 543687 h 638937"/>
                <a:gd name="connsiteX3" fmla="*/ 0 w 552450"/>
                <a:gd name="connsiteY3" fmla="*/ 638937 h 638937"/>
              </a:gdLst>
              <a:ahLst/>
              <a:cxnLst>
                <a:cxn ang="0">
                  <a:pos x="connsiteX0" y="connsiteY0"/>
                </a:cxn>
                <a:cxn ang="0">
                  <a:pos x="connsiteX1" y="connsiteY1"/>
                </a:cxn>
                <a:cxn ang="0">
                  <a:pos x="connsiteX2" y="connsiteY2"/>
                </a:cxn>
                <a:cxn ang="0">
                  <a:pos x="connsiteX3" y="connsiteY3"/>
                </a:cxn>
              </a:cxnLst>
              <a:rect l="l" t="t" r="r" b="b"/>
              <a:pathLst>
                <a:path w="552450" h="638937">
                  <a:moveTo>
                    <a:pt x="552450" y="762"/>
                  </a:moveTo>
                  <a:cubicBezTo>
                    <a:pt x="490537" y="-1619"/>
                    <a:pt x="428625" y="-4000"/>
                    <a:pt x="400050" y="86487"/>
                  </a:cubicBezTo>
                  <a:cubicBezTo>
                    <a:pt x="371475" y="176974"/>
                    <a:pt x="447675" y="451612"/>
                    <a:pt x="381000" y="543687"/>
                  </a:cubicBezTo>
                  <a:cubicBezTo>
                    <a:pt x="314325" y="635762"/>
                    <a:pt x="157162" y="637349"/>
                    <a:pt x="0" y="638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ext Box 4"/>
            <p:cNvSpPr txBox="1">
              <a:spLocks noChangeArrowheads="1"/>
            </p:cNvSpPr>
            <p:nvPr/>
          </p:nvSpPr>
          <p:spPr bwMode="auto">
            <a:xfrm>
              <a:off x="5517137" y="2948598"/>
              <a:ext cx="284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1</a:t>
              </a:r>
            </a:p>
          </p:txBody>
        </p:sp>
        <p:sp>
          <p:nvSpPr>
            <p:cNvPr id="12" name="Text Box 5"/>
            <p:cNvSpPr txBox="1">
              <a:spLocks noChangeArrowheads="1"/>
            </p:cNvSpPr>
            <p:nvPr/>
          </p:nvSpPr>
          <p:spPr bwMode="auto">
            <a:xfrm>
              <a:off x="5020242" y="3901807"/>
              <a:ext cx="315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400" b="1" dirty="0">
                  <a:solidFill>
                    <a:srgbClr val="00B050"/>
                  </a:solidFill>
                </a:rPr>
                <a:t>N</a:t>
              </a:r>
            </a:p>
          </p:txBody>
        </p:sp>
      </p:grpSp>
      <p:sp>
        <p:nvSpPr>
          <p:cNvPr id="15" name="Jobbra nyíl 14"/>
          <p:cNvSpPr/>
          <p:nvPr/>
        </p:nvSpPr>
        <p:spPr>
          <a:xfrm rot="20787556">
            <a:off x="3810066" y="2310337"/>
            <a:ext cx="1104326" cy="547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Jobbra nyíl 15"/>
          <p:cNvSpPr/>
          <p:nvPr/>
        </p:nvSpPr>
        <p:spPr>
          <a:xfrm rot="5400000">
            <a:off x="6691414" y="2777448"/>
            <a:ext cx="615493" cy="547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abadkézi sokszög 16"/>
          <p:cNvSpPr/>
          <p:nvPr/>
        </p:nvSpPr>
        <p:spPr>
          <a:xfrm>
            <a:off x="4825179" y="2654300"/>
            <a:ext cx="870770" cy="1917700"/>
          </a:xfrm>
          <a:custGeom>
            <a:avLst/>
            <a:gdLst>
              <a:gd name="connsiteX0" fmla="*/ 190500 w 857250"/>
              <a:gd name="connsiteY0" fmla="*/ 0 h 1962150"/>
              <a:gd name="connsiteX1" fmla="*/ 0 w 857250"/>
              <a:gd name="connsiteY1" fmla="*/ 533400 h 1962150"/>
              <a:gd name="connsiteX2" fmla="*/ 190500 w 857250"/>
              <a:gd name="connsiteY2" fmla="*/ 1543050 h 1962150"/>
              <a:gd name="connsiteX3" fmla="*/ 857250 w 857250"/>
              <a:gd name="connsiteY3" fmla="*/ 1962150 h 1962150"/>
              <a:gd name="connsiteX0" fmla="*/ 421443 w 865943"/>
              <a:gd name="connsiteY0" fmla="*/ 0 h 1917700"/>
              <a:gd name="connsiteX1" fmla="*/ 8693 w 865943"/>
              <a:gd name="connsiteY1" fmla="*/ 488950 h 1917700"/>
              <a:gd name="connsiteX2" fmla="*/ 199193 w 865943"/>
              <a:gd name="connsiteY2" fmla="*/ 1498600 h 1917700"/>
              <a:gd name="connsiteX3" fmla="*/ 865943 w 865943"/>
              <a:gd name="connsiteY3" fmla="*/ 1917700 h 1917700"/>
              <a:gd name="connsiteX0" fmla="*/ 421443 w 865943"/>
              <a:gd name="connsiteY0" fmla="*/ 0 h 1917700"/>
              <a:gd name="connsiteX1" fmla="*/ 8693 w 865943"/>
              <a:gd name="connsiteY1" fmla="*/ 488950 h 1917700"/>
              <a:gd name="connsiteX2" fmla="*/ 199193 w 865943"/>
              <a:gd name="connsiteY2" fmla="*/ 1498600 h 1917700"/>
              <a:gd name="connsiteX3" fmla="*/ 865943 w 865943"/>
              <a:gd name="connsiteY3" fmla="*/ 1917700 h 1917700"/>
              <a:gd name="connsiteX0" fmla="*/ 421443 w 865943"/>
              <a:gd name="connsiteY0" fmla="*/ 0 h 1917700"/>
              <a:gd name="connsiteX1" fmla="*/ 8693 w 865943"/>
              <a:gd name="connsiteY1" fmla="*/ 590550 h 1917700"/>
              <a:gd name="connsiteX2" fmla="*/ 199193 w 865943"/>
              <a:gd name="connsiteY2" fmla="*/ 1498600 h 1917700"/>
              <a:gd name="connsiteX3" fmla="*/ 865943 w 865943"/>
              <a:gd name="connsiteY3" fmla="*/ 1917700 h 1917700"/>
              <a:gd name="connsiteX0" fmla="*/ 426270 w 870770"/>
              <a:gd name="connsiteY0" fmla="*/ 0 h 1917700"/>
              <a:gd name="connsiteX1" fmla="*/ 13520 w 870770"/>
              <a:gd name="connsiteY1" fmla="*/ 590550 h 1917700"/>
              <a:gd name="connsiteX2" fmla="*/ 172270 w 870770"/>
              <a:gd name="connsiteY2" fmla="*/ 1422400 h 1917700"/>
              <a:gd name="connsiteX3" fmla="*/ 870770 w 870770"/>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870770" h="1917700">
                <a:moveTo>
                  <a:pt x="426270" y="0"/>
                </a:moveTo>
                <a:cubicBezTo>
                  <a:pt x="216720" y="144462"/>
                  <a:pt x="55853" y="353483"/>
                  <a:pt x="13520" y="590550"/>
                </a:cubicBezTo>
                <a:cubicBezTo>
                  <a:pt x="-28813" y="827617"/>
                  <a:pt x="29395" y="1201209"/>
                  <a:pt x="172270" y="1422400"/>
                </a:cubicBezTo>
                <a:cubicBezTo>
                  <a:pt x="315145" y="1643591"/>
                  <a:pt x="608832" y="1827212"/>
                  <a:pt x="870770" y="1917700"/>
                </a:cubicBezTo>
              </a:path>
            </a:pathLst>
          </a:custGeom>
          <a:noFill/>
          <a:ln w="57150">
            <a:solidFill>
              <a:srgbClr val="FF0000"/>
            </a:solidFill>
            <a:headEnd type="none" w="med" len="med"/>
            <a:tailEnd type="arrow"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Lekerekített téglalap 17"/>
          <p:cNvSpPr/>
          <p:nvPr/>
        </p:nvSpPr>
        <p:spPr>
          <a:xfrm>
            <a:off x="6794253" y="3509679"/>
            <a:ext cx="1381685" cy="954107"/>
          </a:xfrm>
          <a:prstGeom prst="roundRect">
            <a:avLst/>
          </a:prstGeom>
          <a:no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Akciógomb: Visszatérés 18">
            <a:hlinkClick r:id="" action="ppaction://hlinkshowjump?jump=lastslideviewed" highlightClick="1"/>
          </p:cNvPr>
          <p:cNvSpPr/>
          <p:nvPr/>
        </p:nvSpPr>
        <p:spPr>
          <a:xfrm>
            <a:off x="9010650" y="6324600"/>
            <a:ext cx="165735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942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C9BD5E843BEB8E4591A1C622C0CCD859" ma:contentTypeVersion="9" ma:contentTypeDescription="Új dokumentum létrehozása." ma:contentTypeScope="" ma:versionID="cf6f4d6aaab90150891fbdc49220c358">
  <xsd:schema xmlns:xsd="http://www.w3.org/2001/XMLSchema" xmlns:xs="http://www.w3.org/2001/XMLSchema" xmlns:p="http://schemas.microsoft.com/office/2006/metadata/properties" xmlns:ns2="95215550-e77f-4879-8e8d-48fa18295a1d" xmlns:ns3="c6849461-3320-4317-a12a-bcc36a9e12b7" targetNamespace="http://schemas.microsoft.com/office/2006/metadata/properties" ma:root="true" ma:fieldsID="698723bd8feb99c9fd84f1e8d6a51ce7" ns2:_="" ns3:_="">
    <xsd:import namespace="95215550-e77f-4879-8e8d-48fa18295a1d"/>
    <xsd:import namespace="c6849461-3320-4317-a12a-bcc36a9e12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15550-e77f-4879-8e8d-48fa18295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épcímkék" ma:readOnly="false" ma:fieldId="{5cf76f15-5ced-4ddc-b409-7134ff3c332f}" ma:taxonomyMulti="true" ma:sspId="eae91cdd-8d20-49ba-a4fb-9eeeede4b479"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849461-3320-4317-a12a-bcc36a9e12b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716989a-2dca-4ece-8fd4-d0f20015473c}" ma:internalName="TaxCatchAll" ma:showField="CatchAllData" ma:web="c6849461-3320-4317-a12a-bcc36a9e12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849461-3320-4317-a12a-bcc36a9e12b7" xsi:nil="true"/>
    <lcf76f155ced4ddcb4097134ff3c332f xmlns="95215550-e77f-4879-8e8d-48fa18295a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E535D9-FF36-4866-8180-E6B308411F50}"/>
</file>

<file path=customXml/itemProps2.xml><?xml version="1.0" encoding="utf-8"?>
<ds:datastoreItem xmlns:ds="http://schemas.openxmlformats.org/officeDocument/2006/customXml" ds:itemID="{55C70DBC-7D39-4869-913B-4314465EEB40}"/>
</file>

<file path=customXml/itemProps3.xml><?xml version="1.0" encoding="utf-8"?>
<ds:datastoreItem xmlns:ds="http://schemas.openxmlformats.org/officeDocument/2006/customXml" ds:itemID="{9349B9BA-F1F5-4D2D-84E4-198EF6DF5937}"/>
</file>

<file path=docProps/app.xml><?xml version="1.0" encoding="utf-8"?>
<Properties xmlns="http://schemas.openxmlformats.org/officeDocument/2006/extended-properties" xmlns:vt="http://schemas.openxmlformats.org/officeDocument/2006/docPropsVTypes">
  <Template/>
  <TotalTime>397</TotalTime>
  <Words>2948</Words>
  <Application>Microsoft Office PowerPoint</Application>
  <PresentationFormat>Szélesvásznú</PresentationFormat>
  <Paragraphs>696</Paragraphs>
  <Slides>37</Slides>
  <Notes>8</Notes>
  <HiddenSlides>1</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37</vt:i4>
      </vt:variant>
    </vt:vector>
  </HeadingPairs>
  <TitlesOfParts>
    <vt:vector size="43" baseType="lpstr">
      <vt:lpstr>Arial</vt:lpstr>
      <vt:lpstr>Bell MT</vt:lpstr>
      <vt:lpstr>Book Antiqua</vt:lpstr>
      <vt:lpstr>Calibri</vt:lpstr>
      <vt:lpstr>1_Office-téma</vt:lpstr>
      <vt:lpstr>Munkalap</vt:lpstr>
      <vt:lpstr>Relációs adatbázisok készítése II.</vt:lpstr>
      <vt:lpstr>Idézzük fel…</vt:lpstr>
      <vt:lpstr>Mik is ezek?</vt:lpstr>
      <vt:lpstr>A normalizálás</vt:lpstr>
      <vt:lpstr>Feladat</vt:lpstr>
      <vt:lpstr>Videókölcsönzés adatbázis</vt:lpstr>
      <vt:lpstr>Lépések</vt:lpstr>
      <vt:lpstr>PowerPoint-bemutató</vt:lpstr>
      <vt:lpstr>Ismétlődő értékű, szám mezők</vt:lpstr>
      <vt:lpstr>Hallgatók</vt:lpstr>
      <vt:lpstr>PowerPoint-bemutató</vt:lpstr>
      <vt:lpstr>Digitális fényképezőgépek</vt:lpstr>
      <vt:lpstr>PowerPoint-bemutató</vt:lpstr>
      <vt:lpstr>Számítógép konfigurációk</vt:lpstr>
      <vt:lpstr>PowerPoint-bemutató</vt:lpstr>
      <vt:lpstr>MP3, MP4 lejátszók</vt:lpstr>
      <vt:lpstr>PowerPoint-bemutató</vt:lpstr>
      <vt:lpstr>Sportverseny</vt:lpstr>
      <vt:lpstr>PowerPoint-bemutató</vt:lpstr>
      <vt:lpstr>Erőemelő verseny</vt:lpstr>
      <vt:lpstr>PowerPoint-bemutató</vt:lpstr>
      <vt:lpstr>Filmek</vt:lpstr>
      <vt:lpstr>PowerPoint-bemutató</vt:lpstr>
      <vt:lpstr>Dolgozók</vt:lpstr>
      <vt:lpstr>PowerPoint-bemutató</vt:lpstr>
      <vt:lpstr>Megrendelések</vt:lpstr>
      <vt:lpstr>PowerPoint-bemutató</vt:lpstr>
      <vt:lpstr>Ügyfélszolgálat</vt:lpstr>
      <vt:lpstr>PowerPoint-bemutató</vt:lpstr>
      <vt:lpstr>Könyvek</vt:lpstr>
      <vt:lpstr>PowerPoint-bemutató</vt:lpstr>
      <vt:lpstr>Adatbázis terve</vt:lpstr>
      <vt:lpstr>Feladat leírása</vt:lpstr>
      <vt:lpstr>Kiegészítések: nyelvtudás szintjei</vt:lpstr>
      <vt:lpstr>Táblák, kapcsolatok</vt:lpstr>
      <vt:lpstr>Táblák és mezők</vt:lpstr>
      <vt:lpstr>Adattípus megadása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Mezők adattípusának meghatározása</dc:title>
  <dc:creator>Katalin Göncziné Kapros</dc:creator>
  <cp:lastModifiedBy>Katalin Göncziné Kapros</cp:lastModifiedBy>
  <cp:revision>49</cp:revision>
  <dcterms:created xsi:type="dcterms:W3CDTF">2023-09-14T04:07:59Z</dcterms:created>
  <dcterms:modified xsi:type="dcterms:W3CDTF">2023-09-15T04:19:01Z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0x010100C9BD5E843BEB8E4591A1C622C0CCD859</vt:lpwstr>
  </property>
</Properties>
</file>